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6" r:id="rId3"/>
  </p:sldMasterIdLst>
  <p:notesMasterIdLst>
    <p:notesMasterId r:id="rId95"/>
  </p:notesMasterIdLst>
  <p:sldIdLst>
    <p:sldId id="257" r:id="rId4"/>
    <p:sldId id="354" r:id="rId5"/>
    <p:sldId id="437" r:id="rId6"/>
    <p:sldId id="369" r:id="rId7"/>
    <p:sldId id="370" r:id="rId8"/>
    <p:sldId id="329" r:id="rId9"/>
    <p:sldId id="372" r:id="rId10"/>
    <p:sldId id="463" r:id="rId11"/>
    <p:sldId id="452" r:id="rId12"/>
    <p:sldId id="438" r:id="rId13"/>
    <p:sldId id="439" r:id="rId14"/>
    <p:sldId id="440" r:id="rId15"/>
    <p:sldId id="441" r:id="rId16"/>
    <p:sldId id="442" r:id="rId17"/>
    <p:sldId id="443" r:id="rId18"/>
    <p:sldId id="444" r:id="rId19"/>
    <p:sldId id="445" r:id="rId20"/>
    <p:sldId id="446" r:id="rId21"/>
    <p:sldId id="447" r:id="rId22"/>
    <p:sldId id="448" r:id="rId23"/>
    <p:sldId id="449" r:id="rId24"/>
    <p:sldId id="450" r:id="rId25"/>
    <p:sldId id="451" r:id="rId26"/>
    <p:sldId id="462" r:id="rId27"/>
    <p:sldId id="453" r:id="rId28"/>
    <p:sldId id="454" r:id="rId29"/>
    <p:sldId id="455" r:id="rId30"/>
    <p:sldId id="456" r:id="rId31"/>
    <p:sldId id="457" r:id="rId32"/>
    <p:sldId id="458" r:id="rId33"/>
    <p:sldId id="461" r:id="rId34"/>
    <p:sldId id="392" r:id="rId35"/>
    <p:sldId id="355" r:id="rId36"/>
    <p:sldId id="373" r:id="rId37"/>
    <p:sldId id="394" r:id="rId38"/>
    <p:sldId id="395" r:id="rId39"/>
    <p:sldId id="374" r:id="rId40"/>
    <p:sldId id="376" r:id="rId41"/>
    <p:sldId id="396" r:id="rId42"/>
    <p:sldId id="356" r:id="rId43"/>
    <p:sldId id="398" r:id="rId44"/>
    <p:sldId id="397" r:id="rId45"/>
    <p:sldId id="399" r:id="rId46"/>
    <p:sldId id="401" r:id="rId47"/>
    <p:sldId id="402" r:id="rId48"/>
    <p:sldId id="358" r:id="rId49"/>
    <p:sldId id="359" r:id="rId50"/>
    <p:sldId id="480" r:id="rId51"/>
    <p:sldId id="481" r:id="rId52"/>
    <p:sldId id="482" r:id="rId53"/>
    <p:sldId id="483" r:id="rId54"/>
    <p:sldId id="484" r:id="rId55"/>
    <p:sldId id="485" r:id="rId56"/>
    <p:sldId id="486" r:id="rId57"/>
    <p:sldId id="487" r:id="rId58"/>
    <p:sldId id="488" r:id="rId59"/>
    <p:sldId id="489" r:id="rId60"/>
    <p:sldId id="490" r:id="rId61"/>
    <p:sldId id="491" r:id="rId62"/>
    <p:sldId id="492" r:id="rId63"/>
    <p:sldId id="493" r:id="rId64"/>
    <p:sldId id="494" r:id="rId65"/>
    <p:sldId id="495" r:id="rId66"/>
    <p:sldId id="466" r:id="rId67"/>
    <p:sldId id="479" r:id="rId68"/>
    <p:sldId id="467" r:id="rId69"/>
    <p:sldId id="468" r:id="rId70"/>
    <p:sldId id="469" r:id="rId71"/>
    <p:sldId id="470" r:id="rId72"/>
    <p:sldId id="471" r:id="rId73"/>
    <p:sldId id="472" r:id="rId74"/>
    <p:sldId id="473" r:id="rId75"/>
    <p:sldId id="474" r:id="rId76"/>
    <p:sldId id="475" r:id="rId77"/>
    <p:sldId id="476" r:id="rId78"/>
    <p:sldId id="477" r:id="rId79"/>
    <p:sldId id="478" r:id="rId80"/>
    <p:sldId id="465" r:id="rId81"/>
    <p:sldId id="460" r:id="rId82"/>
    <p:sldId id="413" r:id="rId83"/>
    <p:sldId id="459" r:id="rId84"/>
    <p:sldId id="414" r:id="rId85"/>
    <p:sldId id="415" r:id="rId86"/>
    <p:sldId id="416" r:id="rId87"/>
    <p:sldId id="418" r:id="rId88"/>
    <p:sldId id="417" r:id="rId89"/>
    <p:sldId id="419" r:id="rId90"/>
    <p:sldId id="420" r:id="rId91"/>
    <p:sldId id="436" r:id="rId92"/>
    <p:sldId id="412" r:id="rId93"/>
    <p:sldId id="319" r:id="rId94"/>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8080FF"/>
    <a:srgbClr val="006C31"/>
    <a:srgbClr val="417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4" autoAdjust="0"/>
  </p:normalViewPr>
  <p:slideViewPr>
    <p:cSldViewPr>
      <p:cViewPr varScale="1">
        <p:scale>
          <a:sx n="82" d="100"/>
          <a:sy n="82" d="100"/>
        </p:scale>
        <p:origin x="691" y="67"/>
      </p:cViewPr>
      <p:guideLst>
        <p:guide orient="horz" pos="2160"/>
        <p:guide pos="3840"/>
      </p:guideLst>
    </p:cSldViewPr>
  </p:slideViewPr>
  <p:outlineViewPr>
    <p:cViewPr>
      <p:scale>
        <a:sx n="33" d="100"/>
        <a:sy n="33" d="100"/>
      </p:scale>
      <p:origin x="0" y="0"/>
    </p:cViewPr>
    <p:sldLst>
      <p:sld r:id="rId1" collapse="1"/>
      <p:sld r:id="rId2" collapse="1"/>
      <p:sld r:id="rId3"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97"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notesMaster" Target="notesMasters/notesMaster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_rels/viewProps.xml.rels><?xml version="1.0" encoding="UTF-8" standalone="yes"?>
<Relationships xmlns="http://schemas.openxmlformats.org/package/2006/relationships"><Relationship Id="rId3" Type="http://schemas.openxmlformats.org/officeDocument/2006/relationships/slide" Target="slides/slide58.xml"/><Relationship Id="rId2" Type="http://schemas.openxmlformats.org/officeDocument/2006/relationships/slide" Target="slides/slide48.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E14455-81F2-4BA8-AC35-331BA68254D9}" type="doc">
      <dgm:prSet loTypeId="urn:microsoft.com/office/officeart/2005/8/layout/venn2" loCatId="relationship" qsTypeId="urn:microsoft.com/office/officeart/2005/8/quickstyle/simple1" qsCatId="simple" csTypeId="urn:microsoft.com/office/officeart/2005/8/colors/colorful1#2" csCatId="colorful" phldr="1"/>
      <dgm:spPr/>
      <dgm:t>
        <a:bodyPr/>
        <a:lstStyle/>
        <a:p>
          <a:endParaRPr lang="en-US"/>
        </a:p>
      </dgm:t>
    </dgm:pt>
    <dgm:pt modelId="{9A71670E-1027-430F-A065-3D2D3A246C4F}">
      <dgm:prSet phldrT="[Text]"/>
      <dgm:spPr/>
      <dgm:t>
        <a:bodyPr/>
        <a:lstStyle/>
        <a:p>
          <a:r>
            <a:rPr lang="en-US" dirty="0"/>
            <a:t>All traffic</a:t>
          </a:r>
        </a:p>
      </dgm:t>
    </dgm:pt>
    <dgm:pt modelId="{D4B06818-10F1-4186-AD53-654EFB33C5A2}" type="parTrans" cxnId="{32DC0F5B-2AA2-45D5-81BE-656716A9C6D5}">
      <dgm:prSet/>
      <dgm:spPr/>
      <dgm:t>
        <a:bodyPr/>
        <a:lstStyle/>
        <a:p>
          <a:endParaRPr lang="en-US"/>
        </a:p>
      </dgm:t>
    </dgm:pt>
    <dgm:pt modelId="{E15E55BB-66B7-4DCE-B0D5-597528D743FC}" type="sibTrans" cxnId="{32DC0F5B-2AA2-45D5-81BE-656716A9C6D5}">
      <dgm:prSet/>
      <dgm:spPr/>
      <dgm:t>
        <a:bodyPr/>
        <a:lstStyle/>
        <a:p>
          <a:endParaRPr lang="en-US"/>
        </a:p>
      </dgm:t>
    </dgm:pt>
    <dgm:pt modelId="{22BAB311-9B1A-41DC-8E0C-6D2DDAD82835}">
      <dgm:prSet phldrT="[Text]"/>
      <dgm:spPr>
        <a:solidFill>
          <a:srgbClr val="FFFF00"/>
        </a:solidFill>
      </dgm:spPr>
      <dgm:t>
        <a:bodyPr/>
        <a:lstStyle/>
        <a:p>
          <a:r>
            <a:rPr lang="en-US" dirty="0">
              <a:solidFill>
                <a:schemeClr val="tx1"/>
              </a:solidFill>
            </a:rPr>
            <a:t>http traffic only</a:t>
          </a:r>
        </a:p>
      </dgm:t>
    </dgm:pt>
    <dgm:pt modelId="{50BE8DC7-9231-4A20-A224-25019120DA21}" type="parTrans" cxnId="{2E7CB224-9C0D-4329-8C6C-03840E3517D5}">
      <dgm:prSet/>
      <dgm:spPr/>
      <dgm:t>
        <a:bodyPr/>
        <a:lstStyle/>
        <a:p>
          <a:endParaRPr lang="en-US"/>
        </a:p>
      </dgm:t>
    </dgm:pt>
    <dgm:pt modelId="{45DF7144-BC52-4EB7-A86D-A04C4B0B817B}" type="sibTrans" cxnId="{2E7CB224-9C0D-4329-8C6C-03840E3517D5}">
      <dgm:prSet/>
      <dgm:spPr/>
      <dgm:t>
        <a:bodyPr/>
        <a:lstStyle/>
        <a:p>
          <a:endParaRPr lang="en-US"/>
        </a:p>
      </dgm:t>
    </dgm:pt>
    <dgm:pt modelId="{9D83E709-BCCF-4DD1-AB92-A31337110F7A}">
      <dgm:prSet phldrT="[Text]"/>
      <dgm:spPr>
        <a:solidFill>
          <a:schemeClr val="tx2">
            <a:lumMod val="40000"/>
            <a:lumOff val="60000"/>
          </a:schemeClr>
        </a:solidFill>
      </dgm:spPr>
      <dgm:t>
        <a:bodyPr/>
        <a:lstStyle/>
        <a:p>
          <a:r>
            <a:rPr lang="en-US" dirty="0"/>
            <a:t>Only one IP inside http</a:t>
          </a:r>
        </a:p>
      </dgm:t>
    </dgm:pt>
    <dgm:pt modelId="{CA8EDA91-ECAD-4E5D-964D-71A079980CB3}" type="parTrans" cxnId="{75F53663-8CC2-492C-8772-5A5DB051E4E7}">
      <dgm:prSet/>
      <dgm:spPr/>
      <dgm:t>
        <a:bodyPr/>
        <a:lstStyle/>
        <a:p>
          <a:endParaRPr lang="en-US"/>
        </a:p>
      </dgm:t>
    </dgm:pt>
    <dgm:pt modelId="{944DA591-AF10-4FB7-BC01-D60CFC63BF7D}" type="sibTrans" cxnId="{75F53663-8CC2-492C-8772-5A5DB051E4E7}">
      <dgm:prSet/>
      <dgm:spPr/>
      <dgm:t>
        <a:bodyPr/>
        <a:lstStyle/>
        <a:p>
          <a:endParaRPr lang="en-US"/>
        </a:p>
      </dgm:t>
    </dgm:pt>
    <dgm:pt modelId="{A389EC30-B702-4F20-A4D7-D81634769070}" type="pres">
      <dgm:prSet presAssocID="{D8E14455-81F2-4BA8-AC35-331BA68254D9}" presName="Name0" presStyleCnt="0">
        <dgm:presLayoutVars>
          <dgm:chMax val="7"/>
          <dgm:resizeHandles val="exact"/>
        </dgm:presLayoutVars>
      </dgm:prSet>
      <dgm:spPr/>
    </dgm:pt>
    <dgm:pt modelId="{28C41A11-8B98-4B4D-AFAA-84F7E8B7A35C}" type="pres">
      <dgm:prSet presAssocID="{D8E14455-81F2-4BA8-AC35-331BA68254D9}" presName="comp1" presStyleCnt="0"/>
      <dgm:spPr/>
    </dgm:pt>
    <dgm:pt modelId="{CC7FA4CF-A36F-46A6-887F-B9A80075E6A4}" type="pres">
      <dgm:prSet presAssocID="{D8E14455-81F2-4BA8-AC35-331BA68254D9}" presName="circle1" presStyleLbl="node1" presStyleIdx="0" presStyleCnt="3"/>
      <dgm:spPr/>
    </dgm:pt>
    <dgm:pt modelId="{A814FE0E-B420-461B-9658-5358539452C1}" type="pres">
      <dgm:prSet presAssocID="{D8E14455-81F2-4BA8-AC35-331BA68254D9}" presName="c1text" presStyleLbl="node1" presStyleIdx="0" presStyleCnt="3">
        <dgm:presLayoutVars>
          <dgm:bulletEnabled val="1"/>
        </dgm:presLayoutVars>
      </dgm:prSet>
      <dgm:spPr/>
    </dgm:pt>
    <dgm:pt modelId="{604A2635-346A-4D1D-89D9-013D32123751}" type="pres">
      <dgm:prSet presAssocID="{D8E14455-81F2-4BA8-AC35-331BA68254D9}" presName="comp2" presStyleCnt="0"/>
      <dgm:spPr/>
    </dgm:pt>
    <dgm:pt modelId="{087F3733-8214-47C9-A534-1E1E5DF8238C}" type="pres">
      <dgm:prSet presAssocID="{D8E14455-81F2-4BA8-AC35-331BA68254D9}" presName="circle2" presStyleLbl="node1" presStyleIdx="1" presStyleCnt="3" custLinFactNeighborY="-10309"/>
      <dgm:spPr/>
    </dgm:pt>
    <dgm:pt modelId="{FF175ABD-A397-4B46-A152-C2BB36A012CC}" type="pres">
      <dgm:prSet presAssocID="{D8E14455-81F2-4BA8-AC35-331BA68254D9}" presName="c2text" presStyleLbl="node1" presStyleIdx="1" presStyleCnt="3">
        <dgm:presLayoutVars>
          <dgm:bulletEnabled val="1"/>
        </dgm:presLayoutVars>
      </dgm:prSet>
      <dgm:spPr/>
    </dgm:pt>
    <dgm:pt modelId="{9E350D89-341F-4C42-9908-443C27B34B9A}" type="pres">
      <dgm:prSet presAssocID="{D8E14455-81F2-4BA8-AC35-331BA68254D9}" presName="comp3" presStyleCnt="0"/>
      <dgm:spPr/>
    </dgm:pt>
    <dgm:pt modelId="{1315A6F7-C97E-476B-9242-3F386CBB6D61}" type="pres">
      <dgm:prSet presAssocID="{D8E14455-81F2-4BA8-AC35-331BA68254D9}" presName="circle3" presStyleLbl="node1" presStyleIdx="2" presStyleCnt="3" custLinFactNeighborX="7187" custLinFactNeighborY="-21213"/>
      <dgm:spPr/>
    </dgm:pt>
    <dgm:pt modelId="{4447EE3A-6892-4DEE-994D-AD4F8EB7E4B8}" type="pres">
      <dgm:prSet presAssocID="{D8E14455-81F2-4BA8-AC35-331BA68254D9}" presName="c3text" presStyleLbl="node1" presStyleIdx="2" presStyleCnt="3">
        <dgm:presLayoutVars>
          <dgm:bulletEnabled val="1"/>
        </dgm:presLayoutVars>
      </dgm:prSet>
      <dgm:spPr/>
    </dgm:pt>
  </dgm:ptLst>
  <dgm:cxnLst>
    <dgm:cxn modelId="{2E7CB224-9C0D-4329-8C6C-03840E3517D5}" srcId="{D8E14455-81F2-4BA8-AC35-331BA68254D9}" destId="{22BAB311-9B1A-41DC-8E0C-6D2DDAD82835}" srcOrd="1" destOrd="0" parTransId="{50BE8DC7-9231-4A20-A224-25019120DA21}" sibTransId="{45DF7144-BC52-4EB7-A86D-A04C4B0B817B}"/>
    <dgm:cxn modelId="{424FDE25-828B-43E9-B1F3-6E722C0182D0}" type="presOf" srcId="{9D83E709-BCCF-4DD1-AB92-A31337110F7A}" destId="{4447EE3A-6892-4DEE-994D-AD4F8EB7E4B8}" srcOrd="1" destOrd="0" presId="urn:microsoft.com/office/officeart/2005/8/layout/venn2"/>
    <dgm:cxn modelId="{2E4CE526-72E6-470E-BCF7-47F44C13988C}" type="presOf" srcId="{9A71670E-1027-430F-A065-3D2D3A246C4F}" destId="{CC7FA4CF-A36F-46A6-887F-B9A80075E6A4}" srcOrd="0" destOrd="0" presId="urn:microsoft.com/office/officeart/2005/8/layout/venn2"/>
    <dgm:cxn modelId="{5D0CCC2D-970E-4E08-B905-9CE535990B48}" type="presOf" srcId="{D8E14455-81F2-4BA8-AC35-331BA68254D9}" destId="{A389EC30-B702-4F20-A4D7-D81634769070}" srcOrd="0" destOrd="0" presId="urn:microsoft.com/office/officeart/2005/8/layout/venn2"/>
    <dgm:cxn modelId="{32DC0F5B-2AA2-45D5-81BE-656716A9C6D5}" srcId="{D8E14455-81F2-4BA8-AC35-331BA68254D9}" destId="{9A71670E-1027-430F-A065-3D2D3A246C4F}" srcOrd="0" destOrd="0" parTransId="{D4B06818-10F1-4186-AD53-654EFB33C5A2}" sibTransId="{E15E55BB-66B7-4DCE-B0D5-597528D743FC}"/>
    <dgm:cxn modelId="{75F53663-8CC2-492C-8772-5A5DB051E4E7}" srcId="{D8E14455-81F2-4BA8-AC35-331BA68254D9}" destId="{9D83E709-BCCF-4DD1-AB92-A31337110F7A}" srcOrd="2" destOrd="0" parTransId="{CA8EDA91-ECAD-4E5D-964D-71A079980CB3}" sibTransId="{944DA591-AF10-4FB7-BC01-D60CFC63BF7D}"/>
    <dgm:cxn modelId="{45704A76-19B0-4987-9EA1-20F5933BF4E8}" type="presOf" srcId="{9D83E709-BCCF-4DD1-AB92-A31337110F7A}" destId="{1315A6F7-C97E-476B-9242-3F386CBB6D61}" srcOrd="0" destOrd="0" presId="urn:microsoft.com/office/officeart/2005/8/layout/venn2"/>
    <dgm:cxn modelId="{975F5877-28E2-40D2-9553-9031BBAA1606}" type="presOf" srcId="{9A71670E-1027-430F-A065-3D2D3A246C4F}" destId="{A814FE0E-B420-461B-9658-5358539452C1}" srcOrd="1" destOrd="0" presId="urn:microsoft.com/office/officeart/2005/8/layout/venn2"/>
    <dgm:cxn modelId="{6B387E7B-683E-46E8-AA56-E917969998D0}" type="presOf" srcId="{22BAB311-9B1A-41DC-8E0C-6D2DDAD82835}" destId="{087F3733-8214-47C9-A534-1E1E5DF8238C}" srcOrd="0" destOrd="0" presId="urn:microsoft.com/office/officeart/2005/8/layout/venn2"/>
    <dgm:cxn modelId="{7F8430FE-D1B9-4334-A124-09D765B96C5A}" type="presOf" srcId="{22BAB311-9B1A-41DC-8E0C-6D2DDAD82835}" destId="{FF175ABD-A397-4B46-A152-C2BB36A012CC}" srcOrd="1" destOrd="0" presId="urn:microsoft.com/office/officeart/2005/8/layout/venn2"/>
    <dgm:cxn modelId="{A8A129D9-364C-4560-8C44-CA0585FABED6}" type="presParOf" srcId="{A389EC30-B702-4F20-A4D7-D81634769070}" destId="{28C41A11-8B98-4B4D-AFAA-84F7E8B7A35C}" srcOrd="0" destOrd="0" presId="urn:microsoft.com/office/officeart/2005/8/layout/venn2"/>
    <dgm:cxn modelId="{D8D05E85-310A-4E18-9D07-23EFFDAE344B}" type="presParOf" srcId="{28C41A11-8B98-4B4D-AFAA-84F7E8B7A35C}" destId="{CC7FA4CF-A36F-46A6-887F-B9A80075E6A4}" srcOrd="0" destOrd="0" presId="urn:microsoft.com/office/officeart/2005/8/layout/venn2"/>
    <dgm:cxn modelId="{E3FB997E-3964-49ED-8712-7C0FD9B02DDF}" type="presParOf" srcId="{28C41A11-8B98-4B4D-AFAA-84F7E8B7A35C}" destId="{A814FE0E-B420-461B-9658-5358539452C1}" srcOrd="1" destOrd="0" presId="urn:microsoft.com/office/officeart/2005/8/layout/venn2"/>
    <dgm:cxn modelId="{518F5855-DB0E-449E-BC78-2B532ED6C9ED}" type="presParOf" srcId="{A389EC30-B702-4F20-A4D7-D81634769070}" destId="{604A2635-346A-4D1D-89D9-013D32123751}" srcOrd="1" destOrd="0" presId="urn:microsoft.com/office/officeart/2005/8/layout/venn2"/>
    <dgm:cxn modelId="{0EE1B493-6067-472D-91B7-FDF3F4E7F844}" type="presParOf" srcId="{604A2635-346A-4D1D-89D9-013D32123751}" destId="{087F3733-8214-47C9-A534-1E1E5DF8238C}" srcOrd="0" destOrd="0" presId="urn:microsoft.com/office/officeart/2005/8/layout/venn2"/>
    <dgm:cxn modelId="{5F5F6649-1E67-4271-AFEA-4E84D411F297}" type="presParOf" srcId="{604A2635-346A-4D1D-89D9-013D32123751}" destId="{FF175ABD-A397-4B46-A152-C2BB36A012CC}" srcOrd="1" destOrd="0" presId="urn:microsoft.com/office/officeart/2005/8/layout/venn2"/>
    <dgm:cxn modelId="{B5270990-D8D1-4AA9-8786-A2DAC8518B13}" type="presParOf" srcId="{A389EC30-B702-4F20-A4D7-D81634769070}" destId="{9E350D89-341F-4C42-9908-443C27B34B9A}" srcOrd="2" destOrd="0" presId="urn:microsoft.com/office/officeart/2005/8/layout/venn2"/>
    <dgm:cxn modelId="{3286ADD8-5439-408F-957C-A50ED944C27F}" type="presParOf" srcId="{9E350D89-341F-4C42-9908-443C27B34B9A}" destId="{1315A6F7-C97E-476B-9242-3F386CBB6D61}" srcOrd="0" destOrd="0" presId="urn:microsoft.com/office/officeart/2005/8/layout/venn2"/>
    <dgm:cxn modelId="{12EAE854-30E0-493E-857B-9BF1A71BCB29}" type="presParOf" srcId="{9E350D89-341F-4C42-9908-443C27B34B9A}" destId="{4447EE3A-6892-4DEE-994D-AD4F8EB7E4B8}"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7FA4CF-A36F-46A6-887F-B9A80075E6A4}">
      <dsp:nvSpPr>
        <dsp:cNvPr id="0" name=""/>
        <dsp:cNvSpPr/>
      </dsp:nvSpPr>
      <dsp:spPr>
        <a:xfrm>
          <a:off x="48795" y="0"/>
          <a:ext cx="3394472" cy="339447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All traffic</a:t>
          </a:r>
        </a:p>
      </dsp:txBody>
      <dsp:txXfrm>
        <a:off x="1152847" y="169723"/>
        <a:ext cx="1186367" cy="509170"/>
      </dsp:txXfrm>
    </dsp:sp>
    <dsp:sp modelId="{087F3733-8214-47C9-A534-1E1E5DF8238C}">
      <dsp:nvSpPr>
        <dsp:cNvPr id="0" name=""/>
        <dsp:cNvSpPr/>
      </dsp:nvSpPr>
      <dsp:spPr>
        <a:xfrm>
          <a:off x="473103" y="586165"/>
          <a:ext cx="2545854" cy="2545854"/>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http traffic only</a:t>
          </a:r>
        </a:p>
      </dsp:txBody>
      <dsp:txXfrm>
        <a:off x="1152847" y="745281"/>
        <a:ext cx="1186367" cy="477347"/>
      </dsp:txXfrm>
    </dsp:sp>
    <dsp:sp modelId="{1315A6F7-C97E-476B-9242-3F386CBB6D61}">
      <dsp:nvSpPr>
        <dsp:cNvPr id="0" name=""/>
        <dsp:cNvSpPr/>
      </dsp:nvSpPr>
      <dsp:spPr>
        <a:xfrm>
          <a:off x="1019393" y="1337201"/>
          <a:ext cx="1697236" cy="1697236"/>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Only one IP inside http</a:t>
          </a:r>
        </a:p>
      </dsp:txBody>
      <dsp:txXfrm>
        <a:off x="1267947" y="1761510"/>
        <a:ext cx="1200127" cy="84861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708EE78-4182-42BC-B4B1-2E467DD3D13D}" type="datetimeFigureOut">
              <a:rPr lang="de-AT" smtClean="0"/>
              <a:pPr/>
              <a:t>05.06.2018</a:t>
            </a:fld>
            <a:endParaRPr lang="de-AT"/>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BECFDFB-43D4-4E25-AA5F-96A6211C3AC8}" type="slidenum">
              <a:rPr lang="de-AT" smtClean="0"/>
              <a:pPr/>
              <a:t>‹#›</a:t>
            </a:fld>
            <a:endParaRPr lang="de-AT"/>
          </a:p>
        </p:txBody>
      </p:sp>
    </p:spTree>
    <p:extLst>
      <p:ext uri="{BB962C8B-B14F-4D97-AF65-F5344CB8AC3E}">
        <p14:creationId xmlns:p14="http://schemas.microsoft.com/office/powerpoint/2010/main" val="147909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1241425"/>
            <a:ext cx="5953125" cy="3349625"/>
          </a:xfrm>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8BECFDFB-43D4-4E25-AA5F-96A6211C3AC8}" type="slidenum">
              <a:rPr lang="de-AT" smtClean="0"/>
              <a:pPr/>
              <a:t>6</a:t>
            </a:fld>
            <a:endParaRPr lang="de-AT"/>
          </a:p>
        </p:txBody>
      </p:sp>
    </p:spTree>
    <p:extLst>
      <p:ext uri="{BB962C8B-B14F-4D97-AF65-F5344CB8AC3E}">
        <p14:creationId xmlns:p14="http://schemas.microsoft.com/office/powerpoint/2010/main" val="52825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1241425"/>
            <a:ext cx="5953125"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BECFDFB-43D4-4E25-AA5F-96A6211C3AC8}" type="slidenum">
              <a:rPr lang="de-AT" smtClean="0"/>
              <a:pPr/>
              <a:t>42</a:t>
            </a:fld>
            <a:endParaRPr lang="de-AT"/>
          </a:p>
        </p:txBody>
      </p:sp>
    </p:spTree>
    <p:extLst>
      <p:ext uri="{BB962C8B-B14F-4D97-AF65-F5344CB8AC3E}">
        <p14:creationId xmlns:p14="http://schemas.microsoft.com/office/powerpoint/2010/main" val="381632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8BECFDFB-43D4-4E25-AA5F-96A6211C3AC8}" type="slidenum">
              <a:rPr lang="de-AT" smtClean="0"/>
              <a:pPr/>
              <a:t>49</a:t>
            </a:fld>
            <a:endParaRPr lang="de-AT"/>
          </a:p>
        </p:txBody>
      </p:sp>
    </p:spTree>
    <p:extLst>
      <p:ext uri="{BB962C8B-B14F-4D97-AF65-F5344CB8AC3E}">
        <p14:creationId xmlns:p14="http://schemas.microsoft.com/office/powerpoint/2010/main" val="355994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8BECFDFB-43D4-4E25-AA5F-96A6211C3AC8}" type="slidenum">
              <a:rPr lang="de-AT" smtClean="0"/>
              <a:pPr/>
              <a:t>59</a:t>
            </a:fld>
            <a:endParaRPr lang="de-AT"/>
          </a:p>
        </p:txBody>
      </p:sp>
    </p:spTree>
    <p:extLst>
      <p:ext uri="{BB962C8B-B14F-4D97-AF65-F5344CB8AC3E}">
        <p14:creationId xmlns:p14="http://schemas.microsoft.com/office/powerpoint/2010/main" val="355994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lvl1pPr>
              <a:defRPr>
                <a:latin typeface="Arial Black" pitchFamily="34" charset="0"/>
              </a:defRPr>
            </a:lvl1pPr>
          </a:lstStyle>
          <a:p>
            <a:r>
              <a:rPr lang="de-DE"/>
              <a:t>Titelmasterformat durch Klicken bearbeiten</a:t>
            </a:r>
            <a:endParaRPr lang="de-AT" dirty="0"/>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AT" dirty="0"/>
          </a:p>
        </p:txBody>
      </p:sp>
    </p:spTree>
    <p:extLst>
      <p:ext uri="{BB962C8B-B14F-4D97-AF65-F5344CB8AC3E}">
        <p14:creationId xmlns:p14="http://schemas.microsoft.com/office/powerpoint/2010/main" val="1550841344"/>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solidFill>
                  <a:schemeClr val="tx1">
                    <a:lumMod val="85000"/>
                    <a:lumOff val="15000"/>
                  </a:schemeClr>
                </a:solidFill>
              </a:defRPr>
            </a:lvl1pPr>
          </a:lstStyle>
          <a:p>
            <a:r>
              <a:rPr lang="de-DE"/>
              <a:t>Titelmasterformat durch Klicken bearbeiten</a:t>
            </a:r>
            <a:endParaRPr lang="de-AT" dirty="0"/>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Tree>
    <p:extLst>
      <p:ext uri="{BB962C8B-B14F-4D97-AF65-F5344CB8AC3E}">
        <p14:creationId xmlns:p14="http://schemas.microsoft.com/office/powerpoint/2010/main" val="400157665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dirty="0"/>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Tree>
    <p:extLst>
      <p:ext uri="{BB962C8B-B14F-4D97-AF65-F5344CB8AC3E}">
        <p14:creationId xmlns:p14="http://schemas.microsoft.com/office/powerpoint/2010/main" val="838753716"/>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de-AT" dirty="0"/>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Tree>
    <p:extLst>
      <p:ext uri="{BB962C8B-B14F-4D97-AF65-F5344CB8AC3E}">
        <p14:creationId xmlns:p14="http://schemas.microsoft.com/office/powerpoint/2010/main" val="171436038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dirty="0"/>
          </a:p>
        </p:txBody>
      </p:sp>
    </p:spTree>
    <p:extLst>
      <p:ext uri="{BB962C8B-B14F-4D97-AF65-F5344CB8AC3E}">
        <p14:creationId xmlns:p14="http://schemas.microsoft.com/office/powerpoint/2010/main" val="1706137764"/>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Tree>
    <p:extLst>
      <p:ext uri="{BB962C8B-B14F-4D97-AF65-F5344CB8AC3E}">
        <p14:creationId xmlns:p14="http://schemas.microsoft.com/office/powerpoint/2010/main" val="2034505967"/>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9429" y="58004"/>
            <a:ext cx="9914891" cy="777240"/>
          </a:xfrm>
        </p:spPr>
        <p:txBody>
          <a:bodyPr/>
          <a:lstStyle/>
          <a:p>
            <a:r>
              <a:rPr lang="de-DE"/>
              <a:t>Titelmasterformat durch Klicken bearbeiten</a:t>
            </a:r>
            <a:endParaRPr lang="en-US"/>
          </a:p>
        </p:txBody>
      </p:sp>
      <p:sp>
        <p:nvSpPr>
          <p:cNvPr id="3" name="Content Placeholder 2"/>
          <p:cNvSpPr>
            <a:spLocks noGrp="1"/>
          </p:cNvSpPr>
          <p:nvPr>
            <p:ph idx="1"/>
          </p:nvPr>
        </p:nvSpPr>
        <p:spPr>
          <a:xfrm>
            <a:off x="609600" y="1295401"/>
            <a:ext cx="11195112" cy="49530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8" name="Text Placeholder 7"/>
          <p:cNvSpPr>
            <a:spLocks noGrp="1"/>
          </p:cNvSpPr>
          <p:nvPr>
            <p:ph type="body" sz="quarter" idx="12"/>
          </p:nvPr>
        </p:nvSpPr>
        <p:spPr>
          <a:xfrm>
            <a:off x="1789429" y="853440"/>
            <a:ext cx="9956800" cy="381000"/>
          </a:xfrm>
        </p:spPr>
        <p:txBody>
          <a:bodyPr lIns="0"/>
          <a:lstStyle>
            <a:lvl1pPr algn="l">
              <a:defRPr sz="2000"/>
            </a:lvl1pPr>
            <a:lvl2pPr algn="r">
              <a:defRPr/>
            </a:lvl2pPr>
            <a:lvl3pPr algn="r">
              <a:defRPr/>
            </a:lvl3pPr>
            <a:lvl4pPr algn="r">
              <a:defRPr/>
            </a:lvl4pPr>
            <a:lvl5pPr algn="r">
              <a:defRPr/>
            </a:lvl5pPr>
          </a:lstStyle>
          <a:p>
            <a:pPr lvl="0"/>
            <a:r>
              <a:rPr lang="de-DE"/>
              <a:t>Formatvorlagen des Textmasters bearbeiten</a:t>
            </a:r>
          </a:p>
        </p:txBody>
      </p:sp>
      <p:sp>
        <p:nvSpPr>
          <p:cNvPr id="5" name="Rectangle 6"/>
          <p:cNvSpPr>
            <a:spLocks noGrp="1" noChangeArrowheads="1"/>
          </p:cNvSpPr>
          <p:nvPr>
            <p:ph type="sldNum" sz="quarter" idx="13"/>
          </p:nvPr>
        </p:nvSpPr>
        <p:spPr>
          <a:xfrm>
            <a:off x="11516785" y="6610350"/>
            <a:ext cx="613833" cy="228600"/>
          </a:xfrm>
          <a:prstGeom prst="rect">
            <a:avLst/>
          </a:prstGeom>
        </p:spPr>
        <p:txBody>
          <a:bodyPr vert="horz" wrap="square" lIns="91440" tIns="45720" rIns="91440" bIns="45720" numCol="1" anchor="t" anchorCtr="0" compatLnSpc="1">
            <a:prstTxWarp prst="textNoShape">
              <a:avLst/>
            </a:prstTxWarp>
          </a:bodyPr>
          <a:lstStyle>
            <a:lvl1pPr algn="r">
              <a:defRPr sz="800">
                <a:solidFill>
                  <a:srgbClr val="948A54"/>
                </a:solidFill>
              </a:defRPr>
            </a:lvl1pPr>
          </a:lstStyle>
          <a:p>
            <a:fld id="{D56E83FA-45A9-4172-BE3F-965F108F2E99}" type="slidenum">
              <a:rPr lang="en-US" altLang="de-DE"/>
              <a:pPr/>
              <a:t>‹#›</a:t>
            </a:fld>
            <a:endParaRPr lang="en-US" altLang="de-DE"/>
          </a:p>
        </p:txBody>
      </p:sp>
      <p:sp>
        <p:nvSpPr>
          <p:cNvPr id="6" name="Footer Placeholder 5"/>
          <p:cNvSpPr>
            <a:spLocks noGrp="1" noChangeArrowheads="1"/>
          </p:cNvSpPr>
          <p:nvPr>
            <p:ph type="ftr" sz="quarter" idx="14"/>
          </p:nvPr>
        </p:nvSpPr>
        <p:spPr>
          <a:xfrm>
            <a:off x="122767" y="6629401"/>
            <a:ext cx="5613400" cy="182563"/>
          </a:xfrm>
          <a:prstGeom prst="rect">
            <a:avLst/>
          </a:prstGeom>
        </p:spPr>
        <p:txBody>
          <a:bodyPr/>
          <a:lstStyle>
            <a:lvl1pPr algn="l" fontAlgn="auto">
              <a:spcBef>
                <a:spcPts val="0"/>
              </a:spcBef>
              <a:spcAft>
                <a:spcPts val="0"/>
              </a:spcAft>
              <a:defRPr sz="700" dirty="0" smtClean="0">
                <a:solidFill>
                  <a:schemeClr val="bg2">
                    <a:lumMod val="50000"/>
                  </a:schemeClr>
                </a:solidFill>
                <a:latin typeface="Arial"/>
                <a:ea typeface="ＭＳ Ｐゴシック" pitchFamily="-106" charset="-128"/>
                <a:cs typeface="ＭＳ Ｐゴシック" pitchFamily="-106" charset="-128"/>
              </a:defRPr>
            </a:lvl1pPr>
          </a:lstStyle>
          <a:p>
            <a:pPr>
              <a:defRPr/>
            </a:pPr>
            <a:r>
              <a:rPr lang="en-US"/>
              <a:t>© 2003-2011 VSS Monitoring. All rights reserved.</a:t>
            </a:r>
            <a:endParaRPr lang="en-US" b="1">
              <a:latin typeface="Arial" charset="0"/>
              <a:ea typeface="ＭＳ Ｐゴシック" pitchFamily="-108" charset="-128"/>
              <a:cs typeface="+mn-cs"/>
            </a:endParaRPr>
          </a:p>
        </p:txBody>
      </p:sp>
    </p:spTree>
    <p:extLst>
      <p:ext uri="{BB962C8B-B14F-4D97-AF65-F5344CB8AC3E}">
        <p14:creationId xmlns:p14="http://schemas.microsoft.com/office/powerpoint/2010/main" val="317859695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空白">
    <p:spTree>
      <p:nvGrpSpPr>
        <p:cNvPr id="1" name=""/>
        <p:cNvGrpSpPr/>
        <p:nvPr/>
      </p:nvGrpSpPr>
      <p:grpSpPr>
        <a:xfrm>
          <a:off x="0" y="0"/>
          <a:ext cx="0" cy="0"/>
          <a:chOff x="0" y="0"/>
          <a:chExt cx="0" cy="0"/>
        </a:xfrm>
      </p:grpSpPr>
      <p:sp>
        <p:nvSpPr>
          <p:cNvPr id="11" name="标题 1"/>
          <p:cNvSpPr>
            <a:spLocks noGrp="1"/>
          </p:cNvSpPr>
          <p:nvPr>
            <p:ph type="title"/>
          </p:nvPr>
        </p:nvSpPr>
        <p:spPr>
          <a:xfrm>
            <a:off x="623392" y="188643"/>
            <a:ext cx="10972800" cy="796925"/>
          </a:xfrm>
        </p:spPr>
        <p:txBody>
          <a:bodyPr/>
          <a:lstStyle>
            <a:lvl1pPr>
              <a:defRPr sz="2400" b="0">
                <a:solidFill>
                  <a:srgbClr val="CD052D"/>
                </a:solidFill>
                <a:effectLst/>
                <a:latin typeface="Impact" panose="020B0806030902050204" pitchFamily="34" charset="0"/>
                <a:ea typeface="华文楷体" panose="02010600040101010101" pitchFamily="2" charset="-122"/>
              </a:defRPr>
            </a:lvl1pPr>
          </a:lstStyle>
          <a:p>
            <a:r>
              <a:rPr lang="de-DE" altLang="zh-CN"/>
              <a:t>Titelmasterformat durch Klicken bearbeiten</a:t>
            </a:r>
            <a:endParaRPr lang="zh-CN" altLang="en-US" dirty="0"/>
          </a:p>
        </p:txBody>
      </p:sp>
    </p:spTree>
    <p:extLst>
      <p:ext uri="{BB962C8B-B14F-4D97-AF65-F5344CB8AC3E}">
        <p14:creationId xmlns:p14="http://schemas.microsoft.com/office/powerpoint/2010/main" val="4008743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latin typeface="Zurich BT" panose="020B0603020202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909598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Zurich BT" panose="020B0603020202030204" pitchFamily="34" charset="0"/>
              </a:defRPr>
            </a:lvl1pPr>
            <a:lvl2pPr>
              <a:defRPr>
                <a:latin typeface="Zurich BT" panose="020B0603020202030204" pitchFamily="34" charset="0"/>
              </a:defRPr>
            </a:lvl2pPr>
            <a:lvl3pPr>
              <a:defRPr>
                <a:latin typeface="Zurich BT" panose="020B0603020202030204" pitchFamily="34" charset="0"/>
              </a:defRPr>
            </a:lvl3pPr>
            <a:lvl4pPr>
              <a:defRPr>
                <a:latin typeface="Zurich BT" panose="020B0603020202030204" pitchFamily="34" charset="0"/>
              </a:defRPr>
            </a:lvl4pPr>
            <a:lvl5pPr>
              <a:defRPr>
                <a:latin typeface="Zurich BT" panose="020B0603020202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849169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atin typeface="Zurich Cn BT" panose="020B050602020204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Zurich BT" panose="020B0603020202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954554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27381" y="130622"/>
            <a:ext cx="11233248" cy="850106"/>
          </a:xfrm>
        </p:spPr>
        <p:txBody>
          <a:bodyPr/>
          <a:lstStyle>
            <a:lvl1pPr>
              <a:defRPr b="1"/>
            </a:lvl1pPr>
          </a:lstStyle>
          <a:p>
            <a:r>
              <a:rPr lang="de-DE" dirty="0"/>
              <a:t>Titelmasterformat durch Klicken bearbeiten</a:t>
            </a:r>
            <a:endParaRPr lang="de-AT" dirty="0"/>
          </a:p>
        </p:txBody>
      </p:sp>
      <p:sp>
        <p:nvSpPr>
          <p:cNvPr id="3" name="Inhaltsplatzhalter 2"/>
          <p:cNvSpPr>
            <a:spLocks noGrp="1"/>
          </p:cNvSpPr>
          <p:nvPr>
            <p:ph idx="1"/>
          </p:nvPr>
        </p:nvSpPr>
        <p:spPr>
          <a:xfrm>
            <a:off x="527381" y="1124745"/>
            <a:ext cx="11521280" cy="5001419"/>
          </a:xfrm>
        </p:spPr>
        <p:txBody>
          <a:bodyPr/>
          <a:lstStyle>
            <a:lvl1pPr>
              <a:buClr>
                <a:srgbClr val="FF0000"/>
              </a:buClr>
              <a:buFont typeface="Wingdings" pitchFamily="2" charset="2"/>
              <a:buChar char="§"/>
              <a:defRPr sz="2800"/>
            </a:lvl1pPr>
            <a:lvl2pPr>
              <a:buClr>
                <a:schemeClr val="tx1">
                  <a:lumMod val="50000"/>
                  <a:lumOff val="50000"/>
                </a:schemeClr>
              </a:buClr>
              <a:buFont typeface="Wingdings" pitchFamily="2" charset="2"/>
              <a:buChar char="§"/>
              <a:defRPr sz="2600"/>
            </a:lvl2pPr>
            <a:lvl3pPr>
              <a:buClr>
                <a:srgbClr val="0070C0"/>
              </a:buClr>
              <a:buFont typeface="Wingdings" pitchFamily="2" charset="2"/>
              <a:buChar char="§"/>
              <a:defRPr/>
            </a:lvl3pPr>
            <a:lvl4pPr>
              <a:defRPr sz="2200"/>
            </a:lvl4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Tree>
    <p:extLst>
      <p:ext uri="{BB962C8B-B14F-4D97-AF65-F5344CB8AC3E}">
        <p14:creationId xmlns:p14="http://schemas.microsoft.com/office/powerpoint/2010/main" val="3874608180"/>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152400" y="1613609"/>
            <a:ext cx="5943600" cy="4525963"/>
          </a:xfrm>
        </p:spPr>
        <p:txBody>
          <a:bodyPr/>
          <a:lstStyle>
            <a:lvl1pPr>
              <a:defRPr sz="2800">
                <a:latin typeface="Zurich BT" panose="020B0603020202030204" pitchFamily="34" charset="0"/>
              </a:defRPr>
            </a:lvl1pPr>
            <a:lvl2pPr>
              <a:defRPr sz="2400">
                <a:latin typeface="Zurich BT" panose="020B0603020202030204" pitchFamily="34" charset="0"/>
              </a:defRPr>
            </a:lvl2pPr>
            <a:lvl3pPr>
              <a:defRPr sz="2000">
                <a:latin typeface="Zurich BT" panose="020B0603020202030204" pitchFamily="34" charset="0"/>
              </a:defRPr>
            </a:lvl3pPr>
            <a:lvl4pPr>
              <a:defRPr sz="1800">
                <a:latin typeface="Zurich BT" panose="020B0603020202030204" pitchFamily="34" charset="0"/>
              </a:defRPr>
            </a:lvl4pPr>
            <a:lvl5pPr>
              <a:defRPr sz="1800">
                <a:latin typeface="Zurich BT" panose="020B0603020202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616688"/>
            <a:ext cx="5791200" cy="4525963"/>
          </a:xfrm>
        </p:spPr>
        <p:txBody>
          <a:bodyPr/>
          <a:lstStyle>
            <a:lvl1pPr>
              <a:defRPr sz="2800">
                <a:latin typeface="Zurich BT" panose="020B0603020202030204" pitchFamily="34" charset="0"/>
              </a:defRPr>
            </a:lvl1pPr>
            <a:lvl2pPr>
              <a:defRPr sz="2400">
                <a:latin typeface="Zurich BT" panose="020B0603020202030204" pitchFamily="34" charset="0"/>
              </a:defRPr>
            </a:lvl2pPr>
            <a:lvl3pPr>
              <a:defRPr sz="2000">
                <a:latin typeface="Zurich BT" panose="020B0603020202030204" pitchFamily="34" charset="0"/>
              </a:defRPr>
            </a:lvl3pPr>
            <a:lvl4pPr>
              <a:defRPr sz="1800">
                <a:latin typeface="Zurich BT" panose="020B0603020202030204" pitchFamily="34" charset="0"/>
              </a:defRPr>
            </a:lvl4pPr>
            <a:lvl5pPr>
              <a:defRPr sz="1800">
                <a:latin typeface="Zurich BT" panose="020B0603020202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1187676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atin typeface="Zurich Cn BT" panose="020B0506020202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Zurich BT" panose="020B0603020202030204" pitchFamily="34" charset="0"/>
              </a:defRPr>
            </a:lvl1pPr>
            <a:lvl2pPr>
              <a:defRPr sz="2000">
                <a:latin typeface="Zurich BT" panose="020B0603020202030204" pitchFamily="34" charset="0"/>
              </a:defRPr>
            </a:lvl2pPr>
            <a:lvl3pPr>
              <a:defRPr sz="1800">
                <a:latin typeface="Zurich BT" panose="020B0603020202030204" pitchFamily="34" charset="0"/>
              </a:defRPr>
            </a:lvl3pPr>
            <a:lvl4pPr>
              <a:defRPr sz="1600">
                <a:latin typeface="Zurich BT" panose="020B0603020202030204" pitchFamily="34" charset="0"/>
              </a:defRPr>
            </a:lvl4pPr>
            <a:lvl5pPr>
              <a:defRPr sz="1600">
                <a:latin typeface="Zurich BT" panose="020B0603020202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Zurich Cn BT" panose="020B0506020202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Zurich BT" panose="020B0603020202030204" pitchFamily="34" charset="0"/>
              </a:defRPr>
            </a:lvl1pPr>
            <a:lvl2pPr>
              <a:defRPr sz="2000">
                <a:latin typeface="Zurich BT" panose="020B0603020202030204" pitchFamily="34" charset="0"/>
              </a:defRPr>
            </a:lvl2pPr>
            <a:lvl3pPr>
              <a:defRPr sz="1800">
                <a:latin typeface="Zurich BT" panose="020B0603020202030204" pitchFamily="34" charset="0"/>
              </a:defRPr>
            </a:lvl3pPr>
            <a:lvl4pPr>
              <a:defRPr sz="1600">
                <a:latin typeface="Zurich BT" panose="020B0603020202030204" pitchFamily="34" charset="0"/>
              </a:defRPr>
            </a:lvl4pPr>
            <a:lvl5pPr>
              <a:defRPr sz="1600">
                <a:latin typeface="Zurich BT" panose="020B0603020202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0564733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1602411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4580810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atin typeface="Zurich Cn BT" panose="020B050602020204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5"/>
            <a:ext cx="6815667" cy="5853113"/>
          </a:xfrm>
        </p:spPr>
        <p:txBody>
          <a:bodyPr/>
          <a:lstStyle>
            <a:lvl1pPr>
              <a:defRPr sz="3200">
                <a:latin typeface="Zurich Cn BT" panose="020B0506020202040204" pitchFamily="34" charset="0"/>
              </a:defRPr>
            </a:lvl1pPr>
            <a:lvl2pPr>
              <a:defRPr sz="2800">
                <a:latin typeface="Zurich BT" panose="020B0603020202030204" pitchFamily="34" charset="0"/>
              </a:defRPr>
            </a:lvl2pPr>
            <a:lvl3pPr>
              <a:defRPr sz="2400">
                <a:latin typeface="Zurich BT" panose="020B0603020202030204" pitchFamily="34" charset="0"/>
              </a:defRPr>
            </a:lvl3pPr>
            <a:lvl4pPr>
              <a:defRPr sz="2000">
                <a:latin typeface="Zurich BT" panose="020B0603020202030204" pitchFamily="34" charset="0"/>
              </a:defRPr>
            </a:lvl4pPr>
            <a:lvl5pPr>
              <a:defRPr sz="2000">
                <a:latin typeface="Zurich BT" panose="020B0603020202030204"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atin typeface="Zurich BT" panose="020B0603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33407720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Zurich Cn BT" panose="020B050602020204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atin typeface="Zurich Cn BT" panose="020B050602020204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Zurich BT" panose="020B0603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230136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Zurich Cn BT" panose="020B050602020204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Zurich BT" panose="020B0603020202030204" pitchFamily="34" charset="0"/>
              </a:defRPr>
            </a:lvl1pPr>
            <a:lvl2pPr>
              <a:defRPr>
                <a:latin typeface="Zurich BT" panose="020B0603020202030204" pitchFamily="34" charset="0"/>
              </a:defRPr>
            </a:lvl2pPr>
            <a:lvl3pPr>
              <a:defRPr>
                <a:latin typeface="Zurich BT" panose="020B0603020202030204" pitchFamily="34" charset="0"/>
              </a:defRPr>
            </a:lvl3pPr>
            <a:lvl4pPr>
              <a:defRPr>
                <a:latin typeface="Zurich BT" panose="020B0603020202030204" pitchFamily="34" charset="0"/>
              </a:defRPr>
            </a:lvl4pPr>
            <a:lvl5pPr>
              <a:defRPr>
                <a:latin typeface="Zurich BT" panose="020B0603020202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2769545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3484" y="274643"/>
            <a:ext cx="3655483"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12802" y="274643"/>
            <a:ext cx="10767484" cy="5851525"/>
          </a:xfrm>
        </p:spPr>
        <p:txBody>
          <a:bodyPr vert="eaVert"/>
          <a:lstStyle>
            <a:lvl1pPr>
              <a:defRPr>
                <a:latin typeface="Zurich BT" panose="020B0603020202030204" pitchFamily="34" charset="0"/>
              </a:defRPr>
            </a:lvl1pPr>
            <a:lvl2pPr>
              <a:defRPr>
                <a:latin typeface="Zurich BT" panose="020B0603020202030204" pitchFamily="34" charset="0"/>
              </a:defRPr>
            </a:lvl2pPr>
            <a:lvl3pPr>
              <a:defRPr>
                <a:latin typeface="Zurich BT" panose="020B0603020202030204" pitchFamily="34" charset="0"/>
              </a:defRPr>
            </a:lvl3pPr>
            <a:lvl4pPr>
              <a:defRPr>
                <a:latin typeface="Zurich BT" panose="020B0603020202030204" pitchFamily="34" charset="0"/>
              </a:defRPr>
            </a:lvl4pPr>
            <a:lvl5pPr>
              <a:defRPr>
                <a:latin typeface="Zurich BT" panose="020B0603020202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E5FF7C-2F05-4062-BB3E-A6C8C427C82B}" type="datetimeFigureOut">
              <a:rPr lang="en-US" smtClean="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0FDDA-1EA2-4A03-B8D6-D7DB4855E6E3}" type="slidenum">
              <a:rPr lang="en-US" smtClean="0"/>
              <a:pPr/>
              <a:t>‹#›</a:t>
            </a:fld>
            <a:endParaRPr lang="en-US" dirty="0"/>
          </a:p>
        </p:txBody>
      </p:sp>
    </p:spTree>
    <p:extLst>
      <p:ext uri="{BB962C8B-B14F-4D97-AF65-F5344CB8AC3E}">
        <p14:creationId xmlns:p14="http://schemas.microsoft.com/office/powerpoint/2010/main" val="3939038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Tree>
    <p:extLst>
      <p:ext uri="{BB962C8B-B14F-4D97-AF65-F5344CB8AC3E}">
        <p14:creationId xmlns:p14="http://schemas.microsoft.com/office/powerpoint/2010/main" val="2604630730"/>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Tree>
    <p:extLst>
      <p:ext uri="{BB962C8B-B14F-4D97-AF65-F5344CB8AC3E}">
        <p14:creationId xmlns:p14="http://schemas.microsoft.com/office/powerpoint/2010/main" val="1252874325"/>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969756920"/>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65044751"/>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extLst>
      <p:ext uri="{BB962C8B-B14F-4D97-AF65-F5344CB8AC3E}">
        <p14:creationId xmlns:p14="http://schemas.microsoft.com/office/powerpoint/2010/main" val="3265780118"/>
      </p:ext>
    </p:extLst>
  </p:cSld>
  <p:clrMapOvr>
    <a:masterClrMapping/>
  </p:clrMapOvr>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de-DE"/>
              <a:t>Titelmasterformat durch Klicken bearbeiten</a:t>
            </a:r>
            <a:endParaRPr lang="de-AT" dirty="0"/>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AT" dirty="0"/>
          </a:p>
        </p:txBody>
      </p:sp>
    </p:spTree>
    <p:extLst>
      <p:ext uri="{BB962C8B-B14F-4D97-AF65-F5344CB8AC3E}">
        <p14:creationId xmlns:p14="http://schemas.microsoft.com/office/powerpoint/2010/main" val="90517925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27381" y="202630"/>
            <a:ext cx="11233248" cy="850106"/>
          </a:xfrm>
        </p:spPr>
        <p:txBody>
          <a:bodyPr/>
          <a:lstStyle>
            <a:lvl1pPr>
              <a:defRPr b="1">
                <a:solidFill>
                  <a:schemeClr val="tx1">
                    <a:lumMod val="85000"/>
                    <a:lumOff val="15000"/>
                  </a:schemeClr>
                </a:solidFill>
              </a:defRPr>
            </a:lvl1pPr>
          </a:lstStyle>
          <a:p>
            <a:r>
              <a:rPr lang="de-DE"/>
              <a:t>Titelmasterformat durch Klicken bearbeiten</a:t>
            </a:r>
            <a:endParaRPr lang="de-AT" dirty="0"/>
          </a:p>
        </p:txBody>
      </p:sp>
      <p:sp>
        <p:nvSpPr>
          <p:cNvPr id="3" name="Inhaltsplatzhalter 2"/>
          <p:cNvSpPr>
            <a:spLocks noGrp="1"/>
          </p:cNvSpPr>
          <p:nvPr>
            <p:ph idx="1"/>
          </p:nvPr>
        </p:nvSpPr>
        <p:spPr>
          <a:xfrm>
            <a:off x="527381" y="1124745"/>
            <a:ext cx="11521280" cy="5001419"/>
          </a:xfrm>
        </p:spPr>
        <p:txBody>
          <a:bodyPr/>
          <a:lstStyle>
            <a:lvl1pPr>
              <a:buClr>
                <a:srgbClr val="FF0000"/>
              </a:buClr>
              <a:buFont typeface="Wingdings" pitchFamily="2" charset="2"/>
              <a:buChar char="§"/>
              <a:defRPr sz="2800"/>
            </a:lvl1pPr>
            <a:lvl2pPr>
              <a:buClr>
                <a:schemeClr val="tx1">
                  <a:lumMod val="50000"/>
                  <a:lumOff val="50000"/>
                </a:schemeClr>
              </a:buClr>
              <a:buFont typeface="Wingdings" pitchFamily="2" charset="2"/>
              <a:buChar char="§"/>
              <a:defRPr sz="2600"/>
            </a:lvl2pPr>
            <a:lvl3pPr>
              <a:buClr>
                <a:srgbClr val="0070C0"/>
              </a:buClr>
              <a:buFont typeface="Wingdings" pitchFamily="2" charset="2"/>
              <a:buChar char="§"/>
              <a:defRPr/>
            </a:lvl3pPr>
            <a:lvl4pPr>
              <a:defRPr sz="2200"/>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dirty="0"/>
          </a:p>
        </p:txBody>
      </p:sp>
    </p:spTree>
    <p:extLst>
      <p:ext uri="{BB962C8B-B14F-4D97-AF65-F5344CB8AC3E}">
        <p14:creationId xmlns:p14="http://schemas.microsoft.com/office/powerpoint/2010/main" val="413800286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3.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2.gif"/><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4.jpe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 name="Rechteck 17"/>
          <p:cNvSpPr/>
          <p:nvPr/>
        </p:nvSpPr>
        <p:spPr>
          <a:xfrm rot="5400000">
            <a:off x="11321988" y="-546484"/>
            <a:ext cx="323528" cy="1416496"/>
          </a:xfrm>
          <a:prstGeom prst="rect">
            <a:avLst/>
          </a:prstGeom>
          <a:solidFill>
            <a:srgbClr val="417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800"/>
          </a:p>
        </p:txBody>
      </p:sp>
      <p:sp>
        <p:nvSpPr>
          <p:cNvPr id="8" name="Rechteck 7"/>
          <p:cNvSpPr/>
          <p:nvPr/>
        </p:nvSpPr>
        <p:spPr>
          <a:xfrm>
            <a:off x="0" y="6309320"/>
            <a:ext cx="12192000" cy="548680"/>
          </a:xfrm>
          <a:prstGeom prst="rect">
            <a:avLst/>
          </a:prstGeom>
          <a:solidFill>
            <a:srgbClr val="417CAB"/>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800"/>
          </a:p>
        </p:txBody>
      </p:sp>
      <p:sp>
        <p:nvSpPr>
          <p:cNvPr id="2" name="Titelplatzhalter 1"/>
          <p:cNvSpPr>
            <a:spLocks noGrp="1"/>
          </p:cNvSpPr>
          <p:nvPr>
            <p:ph type="title"/>
          </p:nvPr>
        </p:nvSpPr>
        <p:spPr>
          <a:xfrm>
            <a:off x="527381" y="274638"/>
            <a:ext cx="11521280" cy="850106"/>
          </a:xfrm>
          <a:prstGeom prst="rect">
            <a:avLst/>
          </a:prstGeom>
        </p:spPr>
        <p:txBody>
          <a:bodyPr vert="horz" lIns="91440" tIns="45720" rIns="91440" bIns="45720" rtlCol="0" anchor="ctr">
            <a:norm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27381" y="1196753"/>
            <a:ext cx="11521280" cy="4929411"/>
          </a:xfrm>
          <a:prstGeom prst="rect">
            <a:avLst/>
          </a:prstGeom>
        </p:spPr>
        <p:txBody>
          <a:bodyPr vert="horz" lIns="91440" tIns="45720" rIns="91440" bIns="45720" rtlCol="0">
            <a:normAutofit/>
          </a:body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9" name="Rechteck 8"/>
          <p:cNvSpPr/>
          <p:nvPr/>
        </p:nvSpPr>
        <p:spPr>
          <a:xfrm>
            <a:off x="0" y="0"/>
            <a:ext cx="431371" cy="3501008"/>
          </a:xfrm>
          <a:prstGeom prst="rect">
            <a:avLst/>
          </a:prstGeom>
          <a:solidFill>
            <a:srgbClr val="417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800"/>
          </a:p>
        </p:txBody>
      </p:sp>
      <p:pic>
        <p:nvPicPr>
          <p:cNvPr id="14" name="Grafik 13" descr="Cubro ok schatten.png"/>
          <p:cNvPicPr>
            <a:picLocks noChangeAspect="1"/>
          </p:cNvPicPr>
          <p:nvPr/>
        </p:nvPicPr>
        <p:blipFill>
          <a:blip r:embed="rId9" cstate="print"/>
          <a:stretch>
            <a:fillRect/>
          </a:stretch>
        </p:blipFill>
        <p:spPr>
          <a:xfrm>
            <a:off x="47328" y="6358918"/>
            <a:ext cx="2223216" cy="454458"/>
          </a:xfrm>
          <a:prstGeom prst="rect">
            <a:avLst/>
          </a:prstGeom>
        </p:spPr>
      </p:pic>
      <p:sp>
        <p:nvSpPr>
          <p:cNvPr id="16" name="Textfeld 15"/>
          <p:cNvSpPr txBox="1"/>
          <p:nvPr/>
        </p:nvSpPr>
        <p:spPr>
          <a:xfrm rot="16200000">
            <a:off x="-1529819" y="1575999"/>
            <a:ext cx="3429001" cy="276999"/>
          </a:xfrm>
          <a:prstGeom prst="rect">
            <a:avLst/>
          </a:prstGeom>
          <a:noFill/>
        </p:spPr>
        <p:txBody>
          <a:bodyPr wrap="square" rtlCol="0">
            <a:spAutoFit/>
          </a:bodyPr>
          <a:lstStyle/>
          <a:p>
            <a:pPr algn="ctr"/>
            <a:r>
              <a:rPr lang="de-AT" sz="1200" b="1" dirty="0" err="1">
                <a:solidFill>
                  <a:srgbClr val="FFFF00"/>
                </a:solidFill>
                <a:latin typeface="Arial" pitchFamily="34" charset="0"/>
                <a:cs typeface="Arial" pitchFamily="34" charset="0"/>
              </a:rPr>
              <a:t>Tapping</a:t>
            </a:r>
            <a:r>
              <a:rPr lang="de-AT" sz="1200" b="1" baseline="0" dirty="0">
                <a:solidFill>
                  <a:srgbClr val="FFFF00"/>
                </a:solidFill>
                <a:latin typeface="Arial" pitchFamily="34" charset="0"/>
                <a:cs typeface="Arial" pitchFamily="34" charset="0"/>
              </a:rPr>
              <a:t>, Aggregation </a:t>
            </a:r>
            <a:r>
              <a:rPr lang="de-AT" sz="1200" b="1" baseline="0" dirty="0" err="1">
                <a:solidFill>
                  <a:srgbClr val="FFFF00"/>
                </a:solidFill>
                <a:latin typeface="Arial" pitchFamily="34" charset="0"/>
                <a:cs typeface="Arial" pitchFamily="34" charset="0"/>
              </a:rPr>
              <a:t>and</a:t>
            </a:r>
            <a:r>
              <a:rPr lang="de-AT" sz="1200" b="1" baseline="0" dirty="0">
                <a:solidFill>
                  <a:srgbClr val="FFFF00"/>
                </a:solidFill>
                <a:latin typeface="Arial" pitchFamily="34" charset="0"/>
                <a:cs typeface="Arial" pitchFamily="34" charset="0"/>
              </a:rPr>
              <a:t> </a:t>
            </a:r>
            <a:r>
              <a:rPr lang="de-AT" sz="1200" b="1" baseline="0" dirty="0" err="1">
                <a:solidFill>
                  <a:srgbClr val="FFFF00"/>
                </a:solidFill>
                <a:latin typeface="Arial" pitchFamily="34" charset="0"/>
                <a:cs typeface="Arial" pitchFamily="34" charset="0"/>
              </a:rPr>
              <a:t>Filtering</a:t>
            </a:r>
            <a:endParaRPr lang="de-AT" sz="1200" b="1" dirty="0">
              <a:solidFill>
                <a:srgbClr val="FFFF00"/>
              </a:solidFill>
              <a:latin typeface="Arial" pitchFamily="34" charset="0"/>
              <a:cs typeface="Arial" pitchFamily="34" charset="0"/>
            </a:endParaRPr>
          </a:p>
        </p:txBody>
      </p:sp>
      <p:sp>
        <p:nvSpPr>
          <p:cNvPr id="17" name="Textfeld 16"/>
          <p:cNvSpPr txBox="1"/>
          <p:nvPr/>
        </p:nvSpPr>
        <p:spPr>
          <a:xfrm>
            <a:off x="10800523" y="14428"/>
            <a:ext cx="1536171" cy="246221"/>
          </a:xfrm>
          <a:prstGeom prst="rect">
            <a:avLst/>
          </a:prstGeom>
          <a:noFill/>
        </p:spPr>
        <p:txBody>
          <a:bodyPr wrap="square" rtlCol="0">
            <a:spAutoFit/>
          </a:bodyPr>
          <a:lstStyle/>
          <a:p>
            <a:r>
              <a:rPr lang="de-AT" sz="1000" b="1" spc="0" dirty="0">
                <a:solidFill>
                  <a:srgbClr val="FFFF00"/>
                </a:solidFill>
                <a:latin typeface="Arial" pitchFamily="34" charset="0"/>
                <a:cs typeface="Arial" pitchFamily="34" charset="0"/>
              </a:rPr>
              <a:t>www.cubro.net</a:t>
            </a:r>
          </a:p>
        </p:txBody>
      </p:sp>
      <p:sp>
        <p:nvSpPr>
          <p:cNvPr id="12" name="Fußzeilenplatzhalter 4"/>
          <p:cNvSpPr txBox="1">
            <a:spLocks/>
          </p:cNvSpPr>
          <p:nvPr/>
        </p:nvSpPr>
        <p:spPr>
          <a:xfrm>
            <a:off x="2447595" y="6597352"/>
            <a:ext cx="9744405" cy="288032"/>
          </a:xfrm>
          <a:prstGeom prst="rect">
            <a:avLst/>
          </a:prstGeom>
        </p:spPr>
        <p:txBody>
          <a:bodyPr/>
          <a:lstStyle>
            <a:lvl1pPr>
              <a:defRPr>
                <a:solidFill>
                  <a:srgbClr val="FFFF00"/>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00"/>
                </a:solidFill>
                <a:effectLst/>
                <a:uLnTx/>
                <a:uFillTx/>
                <a:latin typeface="+mn-lt"/>
                <a:ea typeface="+mn-ea"/>
                <a:cs typeface="+mn-cs"/>
              </a:rPr>
              <a:t>Bringing simplicity to today´s and tomorrow´s communication networks</a:t>
            </a:r>
            <a:endParaRPr kumimoji="0" lang="de-AT" sz="1200" b="0" i="0" u="none" strike="noStrike" kern="1200" cap="none" spc="0" normalizeH="0" baseline="0" noProof="0" dirty="0">
              <a:ln>
                <a:noFill/>
              </a:ln>
              <a:solidFill>
                <a:srgbClr val="FFFF00"/>
              </a:solidFill>
              <a:effectLst/>
              <a:uLnTx/>
              <a:uFillTx/>
              <a:latin typeface="+mn-lt"/>
              <a:ea typeface="+mn-ea"/>
              <a:cs typeface="+mn-cs"/>
            </a:endParaRPr>
          </a:p>
        </p:txBody>
      </p:sp>
    </p:spTree>
    <p:extLst>
      <p:ext uri="{BB962C8B-B14F-4D97-AF65-F5344CB8AC3E}">
        <p14:creationId xmlns:p14="http://schemas.microsoft.com/office/powerpoint/2010/main" val="441348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4000" advTm="3000"/>
    </mc:Choice>
    <mc:Fallback xmlns="" xmlns:mv="urn:schemas-microsoft-com:mac:vml">
      <p:transition spd="slow" advTm="3000"/>
    </mc:Fallback>
  </mc:AlternateContent>
  <p:txStyles>
    <p:titleStyle>
      <a:lvl1pPr algn="ctr" defTabSz="914400" rtl="0" eaLnBrk="1" latinLnBrk="0" hangingPunct="1">
        <a:spcBef>
          <a:spcPct val="0"/>
        </a:spcBef>
        <a:buNone/>
        <a:defRPr sz="3000" b="1" kern="1200">
          <a:solidFill>
            <a:schemeClr val="tx1"/>
          </a:solidFill>
          <a:latin typeface="Verdana" pitchFamily="34" charset="0"/>
          <a:ea typeface="+mj-ea"/>
          <a:cs typeface="+mj-cs"/>
        </a:defRPr>
      </a:lvl1pPr>
    </p:titleStyle>
    <p:bodyStyle>
      <a:lvl1pPr marL="342900" indent="-342900" algn="l" defTabSz="914400" rtl="0" eaLnBrk="1" latinLnBrk="0" hangingPunct="1">
        <a:spcBef>
          <a:spcPct val="20000"/>
        </a:spcBef>
        <a:buClr>
          <a:srgbClr val="FF0000"/>
        </a:buClr>
        <a:buFont typeface="Wingdings" pitchFamily="2" charset="2"/>
        <a:buChar char="§"/>
        <a:defRPr sz="2400" kern="1200">
          <a:solidFill>
            <a:schemeClr val="tx1"/>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Grafik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18638"/>
            <a:ext cx="12191999" cy="2430780"/>
          </a:xfrm>
          <a:prstGeom prst="rect">
            <a:avLst/>
          </a:prstGeom>
        </p:spPr>
      </p:pic>
      <p:sp>
        <p:nvSpPr>
          <p:cNvPr id="2" name="Titelplatzhalter 1"/>
          <p:cNvSpPr>
            <a:spLocks noGrp="1"/>
          </p:cNvSpPr>
          <p:nvPr>
            <p:ph type="title"/>
          </p:nvPr>
        </p:nvSpPr>
        <p:spPr>
          <a:xfrm>
            <a:off x="527381" y="274638"/>
            <a:ext cx="11521280" cy="850106"/>
          </a:xfrm>
          <a:prstGeom prst="rect">
            <a:avLst/>
          </a:prstGeom>
        </p:spPr>
        <p:txBody>
          <a:bodyPr vert="horz" lIns="91440" tIns="45720" rIns="91440" bIns="45720" rtlCol="0" anchor="ctr">
            <a:norm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27381" y="1196753"/>
            <a:ext cx="11521280" cy="4929411"/>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pic>
        <p:nvPicPr>
          <p:cNvPr id="5" name="Grafik 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5935980"/>
            <a:ext cx="12192000" cy="922020"/>
          </a:xfrm>
          <a:prstGeom prst="rect">
            <a:avLst/>
          </a:prstGeom>
        </p:spPr>
      </p:pic>
    </p:spTree>
    <p:extLst>
      <p:ext uri="{BB962C8B-B14F-4D97-AF65-F5344CB8AC3E}">
        <p14:creationId xmlns:p14="http://schemas.microsoft.com/office/powerpoint/2010/main" val="2993540627"/>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Lst>
  <p:transition spd="slow">
    <p:fade/>
  </p:transition>
  <p:txStyles>
    <p:titleStyle>
      <a:lvl1pPr algn="ctr" defTabSz="914400" rtl="0" eaLnBrk="1" latinLnBrk="0" hangingPunct="1">
        <a:spcBef>
          <a:spcPct val="0"/>
        </a:spcBef>
        <a:buNone/>
        <a:defRPr sz="3000" b="1" kern="1200">
          <a:solidFill>
            <a:schemeClr val="tx1">
              <a:lumMod val="85000"/>
              <a:lumOff val="15000"/>
            </a:schemeClr>
          </a:solidFill>
          <a:latin typeface="Verdana" pitchFamily="34" charset="0"/>
          <a:ea typeface="+mj-ea"/>
          <a:cs typeface="+mj-cs"/>
        </a:defRPr>
      </a:lvl1pPr>
    </p:titleStyle>
    <p:body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lumMod val="75000"/>
              <a:lumOff val="25000"/>
            </a:schemeClr>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lumMod val="75000"/>
              <a:lumOff val="25000"/>
            </a:schemeClr>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lumMod val="75000"/>
              <a:lumOff val="25000"/>
            </a:schemeClr>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lumMod val="75000"/>
              <a:lumOff val="25000"/>
            </a:schemeClr>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75000"/>
              <a:lumOff val="25000"/>
            </a:schemeClr>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E5FF7C-2F05-4062-BB3E-A6C8C427C82B}" type="datetimeFigureOut">
              <a:rPr lang="en-US" smtClean="0"/>
              <a:pPr/>
              <a:t>6/5/2018</a:t>
            </a:fld>
            <a:endParaRPr lang="en-US" dirty="0"/>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1"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0FDDA-1EA2-4A03-B8D6-D7DB4855E6E3}" type="slidenum">
              <a:rPr lang="en-US" smtClean="0"/>
              <a:pPr/>
              <a:t>‹#›</a:t>
            </a:fld>
            <a:endParaRPr lang="en-US" dirty="0"/>
          </a:p>
        </p:txBody>
      </p:sp>
      <p:pic>
        <p:nvPicPr>
          <p:cNvPr id="7" name="Picture 6" descr="Inside Slide-02.jpg"/>
          <p:cNvPicPr>
            <a:picLocks noChangeAspect="1"/>
          </p:cNvPicPr>
          <p:nvPr/>
        </p:nvPicPr>
        <p:blipFill>
          <a:blip r:embed="rId13"/>
          <a:stretch>
            <a:fillRect/>
          </a:stretch>
        </p:blipFill>
        <p:spPr>
          <a:xfrm>
            <a:off x="1" y="2285"/>
            <a:ext cx="12191999" cy="6853430"/>
          </a:xfrm>
          <a:prstGeom prst="rect">
            <a:avLst/>
          </a:prstGeom>
        </p:spPr>
      </p:pic>
    </p:spTree>
    <p:extLst>
      <p:ext uri="{BB962C8B-B14F-4D97-AF65-F5344CB8AC3E}">
        <p14:creationId xmlns:p14="http://schemas.microsoft.com/office/powerpoint/2010/main" val="40614998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5" Type="http://schemas.openxmlformats.org/officeDocument/2006/relationships/image" Target="../media/image19.jpe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hyperlink" Target="http://www.cubro.net/cubro/update/ex2/" TargetMode="External"/><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hyperlink" Target="http://www.cubro.net/cubro/update/ex2/" TargetMode="External"/><Relationship Id="rId2" Type="http://schemas.openxmlformats.org/officeDocument/2006/relationships/image" Target="../media/image31.png"/><Relationship Id="rId1" Type="http://schemas.openxmlformats.org/officeDocument/2006/relationships/slideLayout" Target="../slideLayouts/slideLayout18.xml"/><Relationship Id="rId4" Type="http://schemas.openxmlformats.org/officeDocument/2006/relationships/hyperlink" Target="http://www.cubro.net/cubro/update/CHANGELOG.tx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34.png"/><Relationship Id="rId4" Type="http://schemas.openxmlformats.org/officeDocument/2006/relationships/image" Target="../media/image33.emf"/></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8.xml"/><Relationship Id="rId5" Type="http://schemas.openxmlformats.org/officeDocument/2006/relationships/image" Target="../media/image54.png"/><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gif"/><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5.gif"/><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gif"/><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hyperlink" Target="http://support.cubro.com/" TargetMode="External"/><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3" Type="http://schemas.openxmlformats.org/officeDocument/2006/relationships/hyperlink" Target="http://www.cubro.net/" TargetMode="External"/><Relationship Id="rId2" Type="http://schemas.openxmlformats.org/officeDocument/2006/relationships/hyperlink" Target="mailto:support@cubro.net" TargetMode="External"/><Relationship Id="rId1" Type="http://schemas.openxmlformats.org/officeDocument/2006/relationships/slideLayout" Target="../slideLayouts/slideLayout18.xml"/><Relationship Id="rId4" Type="http://schemas.openxmlformats.org/officeDocument/2006/relationships/image" Target="../media/image9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12032" y="692697"/>
            <a:ext cx="7772400" cy="2016223"/>
          </a:xfrm>
        </p:spPr>
        <p:txBody>
          <a:bodyPr>
            <a:normAutofit fontScale="90000"/>
          </a:bodyPr>
          <a:lstStyle/>
          <a:p>
            <a:r>
              <a:rPr lang="en-GB" noProof="0" dirty="0"/>
              <a:t>Packetmaster EX2</a:t>
            </a:r>
            <a:br>
              <a:rPr lang="en-GB" noProof="0" dirty="0"/>
            </a:br>
            <a:r>
              <a:rPr lang="en-GB" noProof="0" dirty="0"/>
              <a:t>WEB GUI</a:t>
            </a:r>
            <a:br>
              <a:rPr lang="en-GB" noProof="0" dirty="0"/>
            </a:br>
            <a:r>
              <a:rPr lang="en-GB" dirty="0"/>
              <a:t>Training</a:t>
            </a:r>
            <a:endParaRPr lang="en-GB" noProof="0" dirty="0"/>
          </a:p>
        </p:txBody>
      </p:sp>
      <p:sp>
        <p:nvSpPr>
          <p:cNvPr id="3" name="Untertitel 2"/>
          <p:cNvSpPr>
            <a:spLocks noGrp="1"/>
          </p:cNvSpPr>
          <p:nvPr>
            <p:ph type="subTitle" idx="1"/>
          </p:nvPr>
        </p:nvSpPr>
        <p:spPr>
          <a:xfrm>
            <a:off x="1631504" y="2564904"/>
            <a:ext cx="8928992" cy="1152128"/>
          </a:xfrm>
        </p:spPr>
        <p:txBody>
          <a:bodyPr>
            <a:normAutofit/>
          </a:bodyPr>
          <a:lstStyle/>
          <a:p>
            <a:r>
              <a:rPr lang="en-GB" sz="2400" dirty="0">
                <a:solidFill>
                  <a:schemeClr val="tx1">
                    <a:lumMod val="65000"/>
                    <a:lumOff val="35000"/>
                  </a:schemeClr>
                </a:solidFill>
              </a:rPr>
              <a:t>High Performance </a:t>
            </a:r>
          </a:p>
          <a:p>
            <a:r>
              <a:rPr lang="en-GB" sz="2400" dirty="0">
                <a:solidFill>
                  <a:schemeClr val="tx1">
                    <a:lumMod val="65000"/>
                    <a:lumOff val="35000"/>
                  </a:schemeClr>
                </a:solidFill>
              </a:rPr>
              <a:t>Desktop Network Packet Broker</a:t>
            </a:r>
          </a:p>
          <a:p>
            <a:endParaRPr lang="en-GB" sz="2400" dirty="0">
              <a:solidFill>
                <a:schemeClr val="tx1">
                  <a:lumMod val="65000"/>
                  <a:lumOff val="35000"/>
                </a:schemeClr>
              </a:solidFill>
            </a:endParaRPr>
          </a:p>
        </p:txBody>
      </p:sp>
      <p:sp>
        <p:nvSpPr>
          <p:cNvPr id="5" name="Textfeld 4"/>
          <p:cNvSpPr txBox="1"/>
          <p:nvPr/>
        </p:nvSpPr>
        <p:spPr>
          <a:xfrm>
            <a:off x="2438400" y="5943600"/>
            <a:ext cx="1080120" cy="246221"/>
          </a:xfrm>
          <a:prstGeom prst="rect">
            <a:avLst/>
          </a:prstGeom>
          <a:noFill/>
        </p:spPr>
        <p:txBody>
          <a:bodyPr wrap="square" rtlCol="0">
            <a:spAutoFit/>
          </a:bodyPr>
          <a:lstStyle/>
          <a:p>
            <a:r>
              <a:rPr lang="de-AT" sz="1000" b="1" dirty="0"/>
              <a:t>V 2.1.1.0</a:t>
            </a:r>
          </a:p>
        </p:txBody>
      </p:sp>
      <p:pic>
        <p:nvPicPr>
          <p:cNvPr id="8" name="Grafik 7"/>
          <p:cNvPicPr>
            <a:picLocks noChangeAspect="1"/>
          </p:cNvPicPr>
          <p:nvPr/>
        </p:nvPicPr>
        <p:blipFill>
          <a:blip r:embed="rId2"/>
          <a:stretch>
            <a:fillRect/>
          </a:stretch>
        </p:blipFill>
        <p:spPr>
          <a:xfrm>
            <a:off x="1812032" y="3933056"/>
            <a:ext cx="8604448" cy="1808728"/>
          </a:xfrm>
          <a:prstGeom prst="rect">
            <a:avLst/>
          </a:prstGeom>
        </p:spPr>
      </p:pic>
    </p:spTree>
    <p:extLst>
      <p:ext uri="{BB962C8B-B14F-4D97-AF65-F5344CB8AC3E}">
        <p14:creationId xmlns:p14="http://schemas.microsoft.com/office/powerpoint/2010/main" val="1163720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2"/>
          <a:stretch>
            <a:fillRect/>
          </a:stretch>
        </p:blipFill>
        <p:spPr>
          <a:xfrm>
            <a:off x="1919536" y="1084569"/>
            <a:ext cx="8640960" cy="2152294"/>
          </a:xfrm>
          <a:prstGeom prst="rect">
            <a:avLst/>
          </a:prstGeom>
          <a:ln>
            <a:solidFill>
              <a:schemeClr val="tx2"/>
            </a:solidFill>
          </a:ln>
        </p:spPr>
      </p:pic>
      <p:sp>
        <p:nvSpPr>
          <p:cNvPr id="2" name="Titel 1"/>
          <p:cNvSpPr>
            <a:spLocks noGrp="1"/>
          </p:cNvSpPr>
          <p:nvPr>
            <p:ph type="title"/>
          </p:nvPr>
        </p:nvSpPr>
        <p:spPr/>
        <p:txBody>
          <a:bodyPr/>
          <a:lstStyle/>
          <a:p>
            <a:r>
              <a:rPr lang="en-GB" dirty="0"/>
              <a:t>Device User Management - Overview</a:t>
            </a:r>
          </a:p>
        </p:txBody>
      </p:sp>
      <p:sp>
        <p:nvSpPr>
          <p:cNvPr id="3" name="Inhaltsplatzhalter 2"/>
          <p:cNvSpPr>
            <a:spLocks noGrp="1"/>
          </p:cNvSpPr>
          <p:nvPr>
            <p:ph idx="1"/>
          </p:nvPr>
        </p:nvSpPr>
        <p:spPr>
          <a:xfrm>
            <a:off x="1919536" y="3789040"/>
            <a:ext cx="8640960" cy="2376264"/>
          </a:xfrm>
        </p:spPr>
        <p:txBody>
          <a:bodyPr>
            <a:normAutofit lnSpcReduction="10000"/>
          </a:bodyPr>
          <a:lstStyle/>
          <a:p>
            <a:r>
              <a:rPr lang="en-GB" dirty="0"/>
              <a:t>By default the EX2 is delivered with a  </a:t>
            </a:r>
            <a:r>
              <a:rPr lang="en-GB" dirty="0" err="1"/>
              <a:t>superuser</a:t>
            </a:r>
            <a:r>
              <a:rPr lang="en-GB" dirty="0"/>
              <a:t> with the following credentials:</a:t>
            </a:r>
          </a:p>
          <a:p>
            <a:pPr lvl="1"/>
            <a:r>
              <a:rPr lang="en-GB" dirty="0"/>
              <a:t>Username: admin</a:t>
            </a:r>
          </a:p>
          <a:p>
            <a:pPr lvl="1"/>
            <a:r>
              <a:rPr lang="en-GB" dirty="0"/>
              <a:t>Password: </a:t>
            </a:r>
            <a:r>
              <a:rPr lang="en-GB" dirty="0" err="1"/>
              <a:t>cubro</a:t>
            </a:r>
            <a:endParaRPr lang="en-GB" dirty="0"/>
          </a:p>
          <a:p>
            <a:pPr lvl="2"/>
            <a:r>
              <a:rPr lang="en-GB" dirty="0"/>
              <a:t>This user is not active until checkbox is selected</a:t>
            </a:r>
          </a:p>
        </p:txBody>
      </p:sp>
      <p:sp>
        <p:nvSpPr>
          <p:cNvPr id="8" name="Rechteckige Legende 7"/>
          <p:cNvSpPr/>
          <p:nvPr/>
        </p:nvSpPr>
        <p:spPr>
          <a:xfrm>
            <a:off x="8112225" y="2636912"/>
            <a:ext cx="2448273" cy="899766"/>
          </a:xfrm>
          <a:prstGeom prst="wedgeRectCallout">
            <a:avLst>
              <a:gd name="adj1" fmla="val -106226"/>
              <a:gd name="adj2" fmla="val -1598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Save – whenever a new user is added or anything is changed the "Save" button must be clicked</a:t>
            </a:r>
            <a:endParaRPr lang="en-US" sz="1200" dirty="0">
              <a:solidFill>
                <a:schemeClr val="tx1"/>
              </a:solidFill>
            </a:endParaRPr>
          </a:p>
        </p:txBody>
      </p:sp>
      <p:sp>
        <p:nvSpPr>
          <p:cNvPr id="6" name="Rechteckige Legende 5"/>
          <p:cNvSpPr/>
          <p:nvPr/>
        </p:nvSpPr>
        <p:spPr>
          <a:xfrm>
            <a:off x="4007768" y="3212642"/>
            <a:ext cx="3528392" cy="648072"/>
          </a:xfrm>
          <a:prstGeom prst="wedgeRectCallout">
            <a:avLst>
              <a:gd name="adj1" fmla="val -63312"/>
              <a:gd name="adj2" fmla="val -14508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Login by username/password enabled/disabled. </a:t>
            </a:r>
            <a:br>
              <a:rPr lang="en-US" sz="1200" dirty="0">
                <a:solidFill>
                  <a:schemeClr val="tx1"/>
                </a:solidFill>
              </a:rPr>
            </a:br>
            <a:r>
              <a:rPr lang="en-US" sz="1200" dirty="0">
                <a:solidFill>
                  <a:schemeClr val="tx1"/>
                </a:solidFill>
              </a:rPr>
              <a:t>By default this is not active.  When active logging in requires a username and password</a:t>
            </a:r>
          </a:p>
        </p:txBody>
      </p:sp>
      <p:sp>
        <p:nvSpPr>
          <p:cNvPr id="7" name="Rechteckige Legende 6"/>
          <p:cNvSpPr/>
          <p:nvPr/>
        </p:nvSpPr>
        <p:spPr>
          <a:xfrm>
            <a:off x="2567608" y="1340769"/>
            <a:ext cx="2232248" cy="432047"/>
          </a:xfrm>
          <a:prstGeom prst="wedgeRectCallout">
            <a:avLst>
              <a:gd name="adj1" fmla="val -60640"/>
              <a:gd name="adj2" fmla="val -325"/>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Add additional users – can only be done by a </a:t>
            </a:r>
            <a:r>
              <a:rPr lang="en-US" sz="1200" dirty="0" err="1">
                <a:solidFill>
                  <a:schemeClr val="tx1"/>
                </a:solidFill>
              </a:rPr>
              <a:t>superuser</a:t>
            </a:r>
            <a:endParaRPr lang="en-US" sz="1200" dirty="0">
              <a:solidFill>
                <a:schemeClr val="tx1"/>
              </a:solidFill>
            </a:endParaRPr>
          </a:p>
        </p:txBody>
      </p:sp>
      <p:sp>
        <p:nvSpPr>
          <p:cNvPr id="5" name="Freihandform 4"/>
          <p:cNvSpPr/>
          <p:nvPr/>
        </p:nvSpPr>
        <p:spPr>
          <a:xfrm>
            <a:off x="1737653" y="2564905"/>
            <a:ext cx="1622042" cy="3292971"/>
          </a:xfrm>
          <a:custGeom>
            <a:avLst/>
            <a:gdLst>
              <a:gd name="connsiteX0" fmla="*/ 881722 w 1824697"/>
              <a:gd name="connsiteY0" fmla="*/ 3333750 h 3333750"/>
              <a:gd name="connsiteX1" fmla="*/ 24472 w 1824697"/>
              <a:gd name="connsiteY1" fmla="*/ 2505075 h 3333750"/>
              <a:gd name="connsiteX2" fmla="*/ 376897 w 1824697"/>
              <a:gd name="connsiteY2" fmla="*/ 781050 h 3333750"/>
              <a:gd name="connsiteX3" fmla="*/ 1824697 w 1824697"/>
              <a:gd name="connsiteY3" fmla="*/ 0 h 3333750"/>
            </a:gdLst>
            <a:ahLst/>
            <a:cxnLst>
              <a:cxn ang="0">
                <a:pos x="connsiteX0" y="connsiteY0"/>
              </a:cxn>
              <a:cxn ang="0">
                <a:pos x="connsiteX1" y="connsiteY1"/>
              </a:cxn>
              <a:cxn ang="0">
                <a:pos x="connsiteX2" y="connsiteY2"/>
              </a:cxn>
              <a:cxn ang="0">
                <a:pos x="connsiteX3" y="connsiteY3"/>
              </a:cxn>
            </a:cxnLst>
            <a:rect l="l" t="t" r="r" b="b"/>
            <a:pathLst>
              <a:path w="1824697" h="3333750">
                <a:moveTo>
                  <a:pt x="881722" y="3333750"/>
                </a:moveTo>
                <a:cubicBezTo>
                  <a:pt x="495165" y="3132137"/>
                  <a:pt x="108609" y="2930525"/>
                  <a:pt x="24472" y="2505075"/>
                </a:cubicBezTo>
                <a:cubicBezTo>
                  <a:pt x="-59665" y="2079625"/>
                  <a:pt x="76860" y="1198562"/>
                  <a:pt x="376897" y="781050"/>
                </a:cubicBezTo>
                <a:cubicBezTo>
                  <a:pt x="676934" y="363538"/>
                  <a:pt x="1250815" y="181769"/>
                  <a:pt x="1824697"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 Verbindung mit Pfeil 14"/>
          <p:cNvCxnSpPr>
            <a:stCxn id="5" idx="3"/>
          </p:cNvCxnSpPr>
          <p:nvPr/>
        </p:nvCxnSpPr>
        <p:spPr>
          <a:xfrm>
            <a:off x="3359696" y="2564904"/>
            <a:ext cx="72009"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68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normAutofit/>
          </a:bodyPr>
          <a:lstStyle/>
          <a:p>
            <a:r>
              <a:rPr lang="en-GB" dirty="0"/>
              <a:t>Device User Management – Add User</a:t>
            </a:r>
          </a:p>
        </p:txBody>
      </p:sp>
      <p:sp>
        <p:nvSpPr>
          <p:cNvPr id="3" name="Inhaltsplatzhalter 2"/>
          <p:cNvSpPr>
            <a:spLocks noGrp="1"/>
          </p:cNvSpPr>
          <p:nvPr>
            <p:ph idx="1"/>
          </p:nvPr>
        </p:nvSpPr>
        <p:spPr>
          <a:xfrm>
            <a:off x="1919536" y="3882007"/>
            <a:ext cx="8640960" cy="2625155"/>
          </a:xfrm>
        </p:spPr>
        <p:txBody>
          <a:bodyPr>
            <a:normAutofit fontScale="85000" lnSpcReduction="20000"/>
          </a:bodyPr>
          <a:lstStyle/>
          <a:p>
            <a:r>
              <a:rPr lang="en-GB" dirty="0"/>
              <a:t>Only a </a:t>
            </a:r>
            <a:r>
              <a:rPr lang="en-GB" dirty="0" err="1"/>
              <a:t>superuser</a:t>
            </a:r>
            <a:r>
              <a:rPr lang="en-GB" dirty="0"/>
              <a:t> can add/delete users</a:t>
            </a:r>
          </a:p>
          <a:p>
            <a:r>
              <a:rPr lang="en-GB" dirty="0"/>
              <a:t>3 different levels of user can be created</a:t>
            </a:r>
          </a:p>
          <a:p>
            <a:pPr lvl="1"/>
            <a:r>
              <a:rPr lang="en-GB" dirty="0" err="1"/>
              <a:t>Superuser</a:t>
            </a:r>
            <a:r>
              <a:rPr lang="en-GB" dirty="0"/>
              <a:t> – with all rights</a:t>
            </a:r>
          </a:p>
          <a:p>
            <a:pPr lvl="1"/>
            <a:r>
              <a:rPr lang="en-GB" dirty="0"/>
              <a:t>Write – can change rules and templates.  Can not create users, change port settings,  IP </a:t>
            </a:r>
            <a:r>
              <a:rPr lang="en-GB" dirty="0" err="1"/>
              <a:t>config</a:t>
            </a:r>
            <a:r>
              <a:rPr lang="en-GB" dirty="0"/>
              <a:t> or upgrade the SW of the unit.</a:t>
            </a:r>
          </a:p>
          <a:p>
            <a:pPr lvl="1"/>
            <a:r>
              <a:rPr lang="en-GB" dirty="0"/>
              <a:t>Read – read only</a:t>
            </a:r>
          </a:p>
          <a:p>
            <a:endParaRPr lang="en-GB" dirty="0"/>
          </a:p>
        </p:txBody>
      </p:sp>
      <p:pic>
        <p:nvPicPr>
          <p:cNvPr id="8" name="Grafik 7"/>
          <p:cNvPicPr>
            <a:picLocks noChangeAspect="1"/>
          </p:cNvPicPr>
          <p:nvPr/>
        </p:nvPicPr>
        <p:blipFill>
          <a:blip r:embed="rId2"/>
          <a:stretch>
            <a:fillRect/>
          </a:stretch>
        </p:blipFill>
        <p:spPr>
          <a:xfrm>
            <a:off x="2054472" y="1428186"/>
            <a:ext cx="8371087" cy="2453821"/>
          </a:xfrm>
          <a:prstGeom prst="rect">
            <a:avLst/>
          </a:prstGeom>
        </p:spPr>
      </p:pic>
      <p:cxnSp>
        <p:nvCxnSpPr>
          <p:cNvPr id="9" name="Gerade Verbindung mit Pfeil 8"/>
          <p:cNvCxnSpPr/>
          <p:nvPr/>
        </p:nvCxnSpPr>
        <p:spPr>
          <a:xfrm flipH="1">
            <a:off x="2495600" y="2945902"/>
            <a:ext cx="504056" cy="7200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Rechteckige Legende 10"/>
          <p:cNvSpPr/>
          <p:nvPr/>
        </p:nvSpPr>
        <p:spPr>
          <a:xfrm>
            <a:off x="8112225" y="2081807"/>
            <a:ext cx="2394423" cy="1031604"/>
          </a:xfrm>
          <a:prstGeom prst="wedgeRectCallout">
            <a:avLst>
              <a:gd name="adj1" fmla="val -96390"/>
              <a:gd name="adj2" fmla="val -520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Save – whenever a new user is added or anything is changed the "Save" button must be clicked</a:t>
            </a:r>
            <a:endParaRPr lang="en-US" sz="1200" dirty="0">
              <a:solidFill>
                <a:schemeClr val="tx1"/>
              </a:solidFill>
            </a:endParaRPr>
          </a:p>
        </p:txBody>
      </p:sp>
    </p:spTree>
    <p:extLst>
      <p:ext uri="{BB962C8B-B14F-4D97-AF65-F5344CB8AC3E}">
        <p14:creationId xmlns:p14="http://schemas.microsoft.com/office/powerpoint/2010/main" val="124240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Device User Management – Add User </a:t>
            </a:r>
          </a:p>
        </p:txBody>
      </p:sp>
      <p:pic>
        <p:nvPicPr>
          <p:cNvPr id="4" name="Grafik 3"/>
          <p:cNvPicPr>
            <a:picLocks noChangeAspect="1"/>
          </p:cNvPicPr>
          <p:nvPr/>
        </p:nvPicPr>
        <p:blipFill>
          <a:blip r:embed="rId2"/>
          <a:stretch>
            <a:fillRect/>
          </a:stretch>
        </p:blipFill>
        <p:spPr>
          <a:xfrm>
            <a:off x="1991544" y="1124744"/>
            <a:ext cx="8212668" cy="4735438"/>
          </a:xfrm>
          <a:prstGeom prst="rect">
            <a:avLst/>
          </a:prstGeom>
        </p:spPr>
      </p:pic>
      <p:sp>
        <p:nvSpPr>
          <p:cNvPr id="8" name="Rechteckige Legende 7"/>
          <p:cNvSpPr/>
          <p:nvPr/>
        </p:nvSpPr>
        <p:spPr>
          <a:xfrm>
            <a:off x="6825208" y="1693038"/>
            <a:ext cx="1008112" cy="432048"/>
          </a:xfrm>
          <a:prstGeom prst="wedgeRectCallout">
            <a:avLst>
              <a:gd name="adj1" fmla="val -96390"/>
              <a:gd name="adj2" fmla="val 949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Username</a:t>
            </a:r>
            <a:endParaRPr lang="en-US" sz="1200" dirty="0">
              <a:solidFill>
                <a:schemeClr val="tx1"/>
              </a:solidFill>
            </a:endParaRPr>
          </a:p>
        </p:txBody>
      </p:sp>
      <p:sp>
        <p:nvSpPr>
          <p:cNvPr id="9" name="Rechteckige Legende 8"/>
          <p:cNvSpPr/>
          <p:nvPr/>
        </p:nvSpPr>
        <p:spPr>
          <a:xfrm>
            <a:off x="6825208" y="2660975"/>
            <a:ext cx="2439144" cy="432048"/>
          </a:xfrm>
          <a:prstGeom prst="wedgeRectCallout">
            <a:avLst>
              <a:gd name="adj1" fmla="val -65670"/>
              <a:gd name="adj2" fmla="val -6399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Freeform description for easier identifcation of the user</a:t>
            </a:r>
            <a:endParaRPr lang="en-US" sz="1200" dirty="0">
              <a:solidFill>
                <a:schemeClr val="tx1"/>
              </a:solidFill>
            </a:endParaRPr>
          </a:p>
        </p:txBody>
      </p:sp>
      <p:sp>
        <p:nvSpPr>
          <p:cNvPr id="10" name="Rechteckige Legende 9"/>
          <p:cNvSpPr/>
          <p:nvPr/>
        </p:nvSpPr>
        <p:spPr>
          <a:xfrm>
            <a:off x="7176120" y="4044554"/>
            <a:ext cx="1944216" cy="432048"/>
          </a:xfrm>
          <a:prstGeom prst="wedgeRectCallout">
            <a:avLst>
              <a:gd name="adj1" fmla="val -79406"/>
              <a:gd name="adj2" fmla="val -1402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User level – Superuser, Write and View</a:t>
            </a:r>
            <a:endParaRPr lang="en-US" sz="1200" dirty="0">
              <a:solidFill>
                <a:schemeClr val="tx1"/>
              </a:solidFill>
            </a:endParaRPr>
          </a:p>
        </p:txBody>
      </p:sp>
      <p:sp>
        <p:nvSpPr>
          <p:cNvPr id="11" name="Rechteckige Legende 10"/>
          <p:cNvSpPr/>
          <p:nvPr/>
        </p:nvSpPr>
        <p:spPr>
          <a:xfrm>
            <a:off x="6744072" y="5157192"/>
            <a:ext cx="1728192" cy="432048"/>
          </a:xfrm>
          <a:prstGeom prst="wedgeRectCallout">
            <a:avLst>
              <a:gd name="adj1" fmla="val -67306"/>
              <a:gd name="adj2" fmla="val -13650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Password – min. 4 </a:t>
            </a:r>
            <a:r>
              <a:rPr lang="de-AT" sz="1200" dirty="0" err="1">
                <a:solidFill>
                  <a:schemeClr val="tx1"/>
                </a:solidFill>
              </a:rPr>
              <a:t>characters</a:t>
            </a:r>
            <a:endParaRPr lang="en-US" sz="1200" dirty="0">
              <a:solidFill>
                <a:schemeClr val="tx1"/>
              </a:solidFill>
            </a:endParaRPr>
          </a:p>
        </p:txBody>
      </p:sp>
    </p:spTree>
    <p:extLst>
      <p:ext uri="{BB962C8B-B14F-4D97-AF65-F5344CB8AC3E}">
        <p14:creationId xmlns:p14="http://schemas.microsoft.com/office/powerpoint/2010/main" val="1849647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1936150" y="1061398"/>
            <a:ext cx="8667715" cy="2423674"/>
          </a:xfrm>
          <a:prstGeom prst="rect">
            <a:avLst/>
          </a:prstGeom>
        </p:spPr>
      </p:pic>
      <p:sp>
        <p:nvSpPr>
          <p:cNvPr id="2" name="Titel 1"/>
          <p:cNvSpPr>
            <a:spLocks noGrp="1"/>
          </p:cNvSpPr>
          <p:nvPr>
            <p:ph type="title"/>
          </p:nvPr>
        </p:nvSpPr>
        <p:spPr/>
        <p:txBody>
          <a:bodyPr>
            <a:normAutofit/>
          </a:bodyPr>
          <a:lstStyle/>
          <a:p>
            <a:r>
              <a:rPr lang="en-GB" dirty="0"/>
              <a:t>Device User Management – Delete/Change User</a:t>
            </a:r>
          </a:p>
        </p:txBody>
      </p:sp>
      <p:sp>
        <p:nvSpPr>
          <p:cNvPr id="3" name="Inhaltsplatzhalter 2"/>
          <p:cNvSpPr>
            <a:spLocks noGrp="1"/>
          </p:cNvSpPr>
          <p:nvPr>
            <p:ph idx="1"/>
          </p:nvPr>
        </p:nvSpPr>
        <p:spPr>
          <a:xfrm>
            <a:off x="1919536" y="4044206"/>
            <a:ext cx="8640960" cy="2625155"/>
          </a:xfrm>
        </p:spPr>
        <p:txBody>
          <a:bodyPr>
            <a:normAutofit/>
          </a:bodyPr>
          <a:lstStyle/>
          <a:p>
            <a:r>
              <a:rPr lang="en-GB" dirty="0"/>
              <a:t>Only a </a:t>
            </a:r>
            <a:r>
              <a:rPr lang="en-GB" dirty="0" err="1"/>
              <a:t>superuser</a:t>
            </a:r>
            <a:r>
              <a:rPr lang="en-GB" dirty="0"/>
              <a:t> can delete users</a:t>
            </a:r>
          </a:p>
          <a:p>
            <a:r>
              <a:rPr lang="en-GB" dirty="0"/>
              <a:t>One </a:t>
            </a:r>
            <a:r>
              <a:rPr lang="en-GB" dirty="0" err="1"/>
              <a:t>superuser</a:t>
            </a:r>
            <a:r>
              <a:rPr lang="en-GB" dirty="0"/>
              <a:t> must remain active and therefore the last </a:t>
            </a:r>
            <a:r>
              <a:rPr lang="en-GB" dirty="0" err="1"/>
              <a:t>superuser</a:t>
            </a:r>
            <a:r>
              <a:rPr lang="en-GB" dirty="0"/>
              <a:t> can not be deleted.</a:t>
            </a:r>
          </a:p>
          <a:p>
            <a:endParaRPr lang="en-GB" dirty="0"/>
          </a:p>
        </p:txBody>
      </p:sp>
      <p:sp>
        <p:nvSpPr>
          <p:cNvPr id="10" name="Rechteckige Legende 9"/>
          <p:cNvSpPr/>
          <p:nvPr/>
        </p:nvSpPr>
        <p:spPr>
          <a:xfrm>
            <a:off x="3359696" y="3548614"/>
            <a:ext cx="1152128" cy="288032"/>
          </a:xfrm>
          <a:prstGeom prst="wedgeRectCallout">
            <a:avLst>
              <a:gd name="adj1" fmla="val -71761"/>
              <a:gd name="adj2" fmla="val -17200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Delete User</a:t>
            </a:r>
          </a:p>
        </p:txBody>
      </p:sp>
      <p:sp>
        <p:nvSpPr>
          <p:cNvPr id="11" name="Rechteckige Legende 10"/>
          <p:cNvSpPr/>
          <p:nvPr/>
        </p:nvSpPr>
        <p:spPr>
          <a:xfrm>
            <a:off x="1775520" y="3548615"/>
            <a:ext cx="1125204" cy="288032"/>
          </a:xfrm>
          <a:prstGeom prst="wedgeRectCallout">
            <a:avLst>
              <a:gd name="adj1" fmla="val 42885"/>
              <a:gd name="adj2" fmla="val -15693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Change User</a:t>
            </a:r>
          </a:p>
        </p:txBody>
      </p:sp>
    </p:spTree>
    <p:extLst>
      <p:ext uri="{BB962C8B-B14F-4D97-AF65-F5344CB8AC3E}">
        <p14:creationId xmlns:p14="http://schemas.microsoft.com/office/powerpoint/2010/main" val="120818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Device - IP Configuration</a:t>
            </a:r>
          </a:p>
        </p:txBody>
      </p:sp>
      <p:sp>
        <p:nvSpPr>
          <p:cNvPr id="3" name="Inhaltsplatzhalter 2"/>
          <p:cNvSpPr>
            <a:spLocks noGrp="1"/>
          </p:cNvSpPr>
          <p:nvPr>
            <p:ph idx="1"/>
          </p:nvPr>
        </p:nvSpPr>
        <p:spPr>
          <a:xfrm>
            <a:off x="1919536" y="1124744"/>
            <a:ext cx="8640960" cy="1584176"/>
          </a:xfrm>
        </p:spPr>
        <p:txBody>
          <a:bodyPr>
            <a:normAutofit lnSpcReduction="10000"/>
          </a:bodyPr>
          <a:lstStyle/>
          <a:p>
            <a:r>
              <a:rPr lang="en-GB" sz="2400" dirty="0"/>
              <a:t>Configure Management Interface</a:t>
            </a:r>
          </a:p>
          <a:p>
            <a:pPr lvl="1"/>
            <a:r>
              <a:rPr lang="en-GB" sz="2200" dirty="0"/>
              <a:t>Set configuration for management interface</a:t>
            </a:r>
          </a:p>
          <a:p>
            <a:pPr lvl="1"/>
            <a:r>
              <a:rPr lang="en-GB" sz="2200" dirty="0"/>
              <a:t>When settings are changed the browser automatically connects to the new IP address</a:t>
            </a:r>
          </a:p>
          <a:p>
            <a:endParaRPr lang="en-GB" sz="2400" dirty="0"/>
          </a:p>
        </p:txBody>
      </p:sp>
      <p:pic>
        <p:nvPicPr>
          <p:cNvPr id="4" name="Grafik 3"/>
          <p:cNvPicPr>
            <a:picLocks noChangeAspect="1"/>
          </p:cNvPicPr>
          <p:nvPr/>
        </p:nvPicPr>
        <p:blipFill>
          <a:blip r:embed="rId2"/>
          <a:stretch>
            <a:fillRect/>
          </a:stretch>
        </p:blipFill>
        <p:spPr>
          <a:xfrm>
            <a:off x="2063552" y="3068961"/>
            <a:ext cx="8352928" cy="2883671"/>
          </a:xfrm>
          <a:prstGeom prst="rect">
            <a:avLst/>
          </a:prstGeom>
        </p:spPr>
      </p:pic>
    </p:spTree>
    <p:extLst>
      <p:ext uri="{BB962C8B-B14F-4D97-AF65-F5344CB8AC3E}">
        <p14:creationId xmlns:p14="http://schemas.microsoft.com/office/powerpoint/2010/main" val="1224683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IP Setup – Rescue via Serial Interface</a:t>
            </a:r>
          </a:p>
        </p:txBody>
      </p:sp>
      <p:sp>
        <p:nvSpPr>
          <p:cNvPr id="3" name="Inhaltsplatzhalter 2"/>
          <p:cNvSpPr>
            <a:spLocks noGrp="1"/>
          </p:cNvSpPr>
          <p:nvPr>
            <p:ph idx="1"/>
          </p:nvPr>
        </p:nvSpPr>
        <p:spPr>
          <a:xfrm>
            <a:off x="1919536" y="980729"/>
            <a:ext cx="6336704" cy="5145435"/>
          </a:xfrm>
        </p:spPr>
        <p:txBody>
          <a:bodyPr/>
          <a:lstStyle/>
          <a:p>
            <a:r>
              <a:rPr lang="en-GB" dirty="0"/>
              <a:t>If the IP Address of the EX2 is unknown connect via Serial Console to the unit</a:t>
            </a:r>
          </a:p>
          <a:p>
            <a:pPr lvl="1"/>
            <a:r>
              <a:rPr lang="en-GB" dirty="0"/>
              <a:t>Serial Parameters</a:t>
            </a:r>
          </a:p>
          <a:p>
            <a:pPr lvl="1"/>
            <a:r>
              <a:rPr lang="en-GB" dirty="0"/>
              <a:t>CLI Commands</a:t>
            </a:r>
          </a:p>
        </p:txBody>
      </p:sp>
      <p:pic>
        <p:nvPicPr>
          <p:cNvPr id="4" name="Grafik 3"/>
          <p:cNvPicPr>
            <a:picLocks noChangeAspect="1"/>
          </p:cNvPicPr>
          <p:nvPr/>
        </p:nvPicPr>
        <p:blipFill>
          <a:blip r:embed="rId2"/>
          <a:stretch>
            <a:fillRect/>
          </a:stretch>
        </p:blipFill>
        <p:spPr>
          <a:xfrm>
            <a:off x="2832718" y="4317230"/>
            <a:ext cx="3414539" cy="1808934"/>
          </a:xfrm>
          <a:prstGeom prst="rect">
            <a:avLst/>
          </a:prstGeom>
        </p:spPr>
      </p:pic>
      <p:pic>
        <p:nvPicPr>
          <p:cNvPr id="5" name="Grafik 4"/>
          <p:cNvPicPr>
            <a:picLocks noChangeAspect="1"/>
          </p:cNvPicPr>
          <p:nvPr/>
        </p:nvPicPr>
        <p:blipFill>
          <a:blip r:embed="rId3"/>
          <a:stretch>
            <a:fillRect/>
          </a:stretch>
        </p:blipFill>
        <p:spPr>
          <a:xfrm>
            <a:off x="2866700" y="3597150"/>
            <a:ext cx="2300436" cy="548688"/>
          </a:xfrm>
          <a:prstGeom prst="rect">
            <a:avLst/>
          </a:prstGeom>
        </p:spPr>
      </p:pic>
      <p:pic>
        <p:nvPicPr>
          <p:cNvPr id="6" name="Grafik 5"/>
          <p:cNvPicPr>
            <a:picLocks noChangeAspect="1"/>
          </p:cNvPicPr>
          <p:nvPr/>
        </p:nvPicPr>
        <p:blipFill>
          <a:blip r:embed="rId4"/>
          <a:stretch>
            <a:fillRect/>
          </a:stretch>
        </p:blipFill>
        <p:spPr>
          <a:xfrm>
            <a:off x="7160439" y="2465227"/>
            <a:ext cx="1865107" cy="1453902"/>
          </a:xfrm>
          <a:prstGeom prst="rect">
            <a:avLst/>
          </a:prstGeom>
        </p:spPr>
      </p:pic>
      <p:sp>
        <p:nvSpPr>
          <p:cNvPr id="7" name="Ellipse 6"/>
          <p:cNvSpPr/>
          <p:nvPr/>
        </p:nvSpPr>
        <p:spPr>
          <a:xfrm>
            <a:off x="4037264" y="3826862"/>
            <a:ext cx="576064" cy="27434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abgerundete Ecken 8"/>
          <p:cNvSpPr/>
          <p:nvPr/>
        </p:nvSpPr>
        <p:spPr>
          <a:xfrm>
            <a:off x="8154972" y="2726584"/>
            <a:ext cx="893357" cy="120647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abgerundete Ecken 10"/>
          <p:cNvSpPr/>
          <p:nvPr/>
        </p:nvSpPr>
        <p:spPr>
          <a:xfrm>
            <a:off x="3605866" y="4749278"/>
            <a:ext cx="2088232" cy="2880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86687" y="1260903"/>
            <a:ext cx="2699791" cy="567519"/>
          </a:xfrm>
          <a:prstGeom prst="rect">
            <a:avLst/>
          </a:prstGeom>
        </p:spPr>
      </p:pic>
      <p:sp>
        <p:nvSpPr>
          <p:cNvPr id="13" name="Rechteck: abgerundete Ecken 12"/>
          <p:cNvSpPr/>
          <p:nvPr/>
        </p:nvSpPr>
        <p:spPr>
          <a:xfrm>
            <a:off x="8724814" y="1374776"/>
            <a:ext cx="288032" cy="232993"/>
          </a:xfrm>
          <a:prstGeom prst="round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cxnSp>
        <p:nvCxnSpPr>
          <p:cNvPr id="15" name="Gerade Verbindung mit Pfeil 14"/>
          <p:cNvCxnSpPr/>
          <p:nvPr/>
        </p:nvCxnSpPr>
        <p:spPr>
          <a:xfrm>
            <a:off x="5768789" y="2621133"/>
            <a:ext cx="1378866" cy="144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96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2094817" y="2478698"/>
            <a:ext cx="8310968" cy="3470582"/>
          </a:xfrm>
          <a:prstGeom prst="rect">
            <a:avLst/>
          </a:prstGeom>
        </p:spPr>
      </p:pic>
      <p:sp>
        <p:nvSpPr>
          <p:cNvPr id="2" name="Titel 1"/>
          <p:cNvSpPr>
            <a:spLocks noGrp="1"/>
          </p:cNvSpPr>
          <p:nvPr>
            <p:ph type="title"/>
          </p:nvPr>
        </p:nvSpPr>
        <p:spPr/>
        <p:txBody>
          <a:bodyPr/>
          <a:lstStyle/>
          <a:p>
            <a:r>
              <a:rPr lang="en-GB" dirty="0"/>
              <a:t>Device – Other Settings</a:t>
            </a:r>
          </a:p>
        </p:txBody>
      </p:sp>
      <p:sp>
        <p:nvSpPr>
          <p:cNvPr id="5" name="Rechteckige Legende 9"/>
          <p:cNvSpPr/>
          <p:nvPr/>
        </p:nvSpPr>
        <p:spPr>
          <a:xfrm rot="10800000" flipV="1">
            <a:off x="2207569" y="3990866"/>
            <a:ext cx="1152128" cy="576064"/>
          </a:xfrm>
          <a:prstGeom prst="wedgeRectCallout">
            <a:avLst>
              <a:gd name="adj1" fmla="val 22817"/>
              <a:gd name="adj2" fmla="val -19493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ID Tag that is displayed in the Web GUI</a:t>
            </a:r>
          </a:p>
        </p:txBody>
      </p:sp>
      <p:sp>
        <p:nvSpPr>
          <p:cNvPr id="8" name="Freihandform: Form 7"/>
          <p:cNvSpPr/>
          <p:nvPr/>
        </p:nvSpPr>
        <p:spPr>
          <a:xfrm>
            <a:off x="2855641" y="2706896"/>
            <a:ext cx="1288876" cy="1139954"/>
          </a:xfrm>
          <a:custGeom>
            <a:avLst/>
            <a:gdLst>
              <a:gd name="connsiteX0" fmla="*/ 4348 w 1436908"/>
              <a:gd name="connsiteY0" fmla="*/ 0 h 1096722"/>
              <a:gd name="connsiteX1" fmla="*/ 126268 w 1436908"/>
              <a:gd name="connsiteY1" fmla="*/ 1021080 h 1096722"/>
              <a:gd name="connsiteX2" fmla="*/ 842548 w 1436908"/>
              <a:gd name="connsiteY2" fmla="*/ 998220 h 1096722"/>
              <a:gd name="connsiteX3" fmla="*/ 1436908 w 1436908"/>
              <a:gd name="connsiteY3" fmla="*/ 815340 h 1096722"/>
              <a:gd name="connsiteX4" fmla="*/ 1436908 w 1436908"/>
              <a:gd name="connsiteY4" fmla="*/ 815340 h 1096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08" h="1096722">
                <a:moveTo>
                  <a:pt x="4348" y="0"/>
                </a:moveTo>
                <a:cubicBezTo>
                  <a:pt x="-4542" y="427355"/>
                  <a:pt x="-13432" y="854710"/>
                  <a:pt x="126268" y="1021080"/>
                </a:cubicBezTo>
                <a:cubicBezTo>
                  <a:pt x="265968" y="1187450"/>
                  <a:pt x="624108" y="1032510"/>
                  <a:pt x="842548" y="998220"/>
                </a:cubicBezTo>
                <a:cubicBezTo>
                  <a:pt x="1060988" y="963930"/>
                  <a:pt x="1436908" y="815340"/>
                  <a:pt x="1436908" y="815340"/>
                </a:cubicBezTo>
                <a:lnTo>
                  <a:pt x="1436908" y="81534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9" name="Rechteckige Legende 9"/>
          <p:cNvSpPr/>
          <p:nvPr/>
        </p:nvSpPr>
        <p:spPr>
          <a:xfrm rot="10800000" flipV="1">
            <a:off x="3791745" y="1410753"/>
            <a:ext cx="1440160" cy="953847"/>
          </a:xfrm>
          <a:prstGeom prst="wedgeRectCallout">
            <a:avLst>
              <a:gd name="adj1" fmla="val 21495"/>
              <a:gd name="adj2" fmla="val 116655"/>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Set Layer2 and MPLS transparency – see chapter Transparency</a:t>
            </a:r>
          </a:p>
        </p:txBody>
      </p:sp>
      <p:sp>
        <p:nvSpPr>
          <p:cNvPr id="10" name="Rechteckige Legende 9"/>
          <p:cNvSpPr/>
          <p:nvPr/>
        </p:nvSpPr>
        <p:spPr>
          <a:xfrm rot="10800000" flipV="1">
            <a:off x="5519937" y="1410754"/>
            <a:ext cx="1440160" cy="953847"/>
          </a:xfrm>
          <a:prstGeom prst="wedgeRectCallout">
            <a:avLst>
              <a:gd name="adj1" fmla="val 70702"/>
              <a:gd name="adj2" fmla="val 11985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Set “Standard Mode” with up to 2000 rules or “IPv6 Mode” with up 500 rules</a:t>
            </a:r>
          </a:p>
        </p:txBody>
      </p:sp>
      <p:sp>
        <p:nvSpPr>
          <p:cNvPr id="11" name="Rechteckige Legende 9"/>
          <p:cNvSpPr/>
          <p:nvPr/>
        </p:nvSpPr>
        <p:spPr>
          <a:xfrm rot="10800000" flipV="1">
            <a:off x="6456041" y="3774842"/>
            <a:ext cx="1440160" cy="1296144"/>
          </a:xfrm>
          <a:prstGeom prst="wedgeRectCallout">
            <a:avLst>
              <a:gd name="adj1" fmla="val 51125"/>
              <a:gd name="adj2" fmla="val -9444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Set load-balancing mechanism (calculation method) – see Chapter Load-Balancing</a:t>
            </a:r>
          </a:p>
        </p:txBody>
      </p:sp>
      <p:sp>
        <p:nvSpPr>
          <p:cNvPr id="12" name="Rechteckige Legende 9"/>
          <p:cNvSpPr/>
          <p:nvPr/>
        </p:nvSpPr>
        <p:spPr>
          <a:xfrm rot="10800000" flipV="1">
            <a:off x="1775521" y="1196753"/>
            <a:ext cx="1728190" cy="1155673"/>
          </a:xfrm>
          <a:prstGeom prst="wedgeRectCallout">
            <a:avLst>
              <a:gd name="adj1" fmla="val -35863"/>
              <a:gd name="adj2" fmla="val 11760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When "Permanence" is checked rules are immediately saved into the </a:t>
            </a:r>
            <a:r>
              <a:rPr lang="en-US" sz="1200" dirty="0" err="1">
                <a:solidFill>
                  <a:schemeClr val="tx1"/>
                </a:solidFill>
              </a:rPr>
              <a:t>Quicksave</a:t>
            </a:r>
            <a:r>
              <a:rPr lang="en-US" sz="1200" dirty="0">
                <a:solidFill>
                  <a:schemeClr val="tx1"/>
                </a:solidFill>
              </a:rPr>
              <a:t> Save-Point once they are defined.</a:t>
            </a:r>
          </a:p>
        </p:txBody>
      </p:sp>
    </p:spTree>
    <p:extLst>
      <p:ext uri="{BB962C8B-B14F-4D97-AF65-F5344CB8AC3E}">
        <p14:creationId xmlns:p14="http://schemas.microsoft.com/office/powerpoint/2010/main" val="132565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Permanence</a:t>
            </a:r>
          </a:p>
        </p:txBody>
      </p:sp>
      <p:pic>
        <p:nvPicPr>
          <p:cNvPr id="4" name="Grafik 3"/>
          <p:cNvPicPr>
            <a:picLocks noChangeAspect="1"/>
          </p:cNvPicPr>
          <p:nvPr/>
        </p:nvPicPr>
        <p:blipFill>
          <a:blip r:embed="rId2"/>
          <a:stretch>
            <a:fillRect/>
          </a:stretch>
        </p:blipFill>
        <p:spPr>
          <a:xfrm>
            <a:off x="2207568" y="1556793"/>
            <a:ext cx="8208912" cy="1914403"/>
          </a:xfrm>
          <a:prstGeom prst="rect">
            <a:avLst/>
          </a:prstGeom>
        </p:spPr>
      </p:pic>
      <p:sp>
        <p:nvSpPr>
          <p:cNvPr id="5" name="Rechteckige Legende 9"/>
          <p:cNvSpPr/>
          <p:nvPr/>
        </p:nvSpPr>
        <p:spPr>
          <a:xfrm rot="10800000" flipV="1">
            <a:off x="1703512" y="3645024"/>
            <a:ext cx="5472608" cy="432048"/>
          </a:xfrm>
          <a:prstGeom prst="wedgeRectCallout">
            <a:avLst>
              <a:gd name="adj1" fmla="val 2655"/>
              <a:gd name="adj2" fmla="val -261195"/>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If selected - rules and port groups are immediately saved in the </a:t>
            </a:r>
            <a:r>
              <a:rPr lang="en-US" sz="1200" dirty="0" err="1">
                <a:solidFill>
                  <a:schemeClr val="tx1"/>
                </a:solidFill>
              </a:rPr>
              <a:t>Quicksave</a:t>
            </a:r>
            <a:r>
              <a:rPr lang="en-US" sz="1200" dirty="0">
                <a:solidFill>
                  <a:schemeClr val="tx1"/>
                </a:solidFill>
              </a:rPr>
              <a:t> Save-Point when the "Apply Rule" button is clicked in the "+Add Rule" menu</a:t>
            </a:r>
          </a:p>
        </p:txBody>
      </p:sp>
      <p:pic>
        <p:nvPicPr>
          <p:cNvPr id="7" name="Grafik 6"/>
          <p:cNvPicPr>
            <a:picLocks noChangeAspect="1"/>
          </p:cNvPicPr>
          <p:nvPr/>
        </p:nvPicPr>
        <p:blipFill>
          <a:blip r:embed="rId3"/>
          <a:stretch>
            <a:fillRect/>
          </a:stretch>
        </p:blipFill>
        <p:spPr>
          <a:xfrm>
            <a:off x="3215680" y="4948882"/>
            <a:ext cx="4878338" cy="568350"/>
          </a:xfrm>
          <a:prstGeom prst="rect">
            <a:avLst/>
          </a:prstGeom>
        </p:spPr>
      </p:pic>
      <p:cxnSp>
        <p:nvCxnSpPr>
          <p:cNvPr id="9" name="Gerade Verbindung mit Pfeil 8"/>
          <p:cNvCxnSpPr/>
          <p:nvPr/>
        </p:nvCxnSpPr>
        <p:spPr>
          <a:xfrm>
            <a:off x="3431704" y="4077072"/>
            <a:ext cx="2232248" cy="83753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70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Transparency</a:t>
            </a:r>
          </a:p>
        </p:txBody>
      </p:sp>
      <p:sp>
        <p:nvSpPr>
          <p:cNvPr id="8" name="Inhaltsplatzhalter 7"/>
          <p:cNvSpPr>
            <a:spLocks noGrp="1"/>
          </p:cNvSpPr>
          <p:nvPr>
            <p:ph idx="1"/>
          </p:nvPr>
        </p:nvSpPr>
        <p:spPr>
          <a:xfrm>
            <a:off x="1919536" y="3789041"/>
            <a:ext cx="8640960" cy="2337123"/>
          </a:xfrm>
        </p:spPr>
        <p:txBody>
          <a:bodyPr>
            <a:normAutofit fontScale="70000" lnSpcReduction="20000"/>
          </a:bodyPr>
          <a:lstStyle/>
          <a:p>
            <a:r>
              <a:rPr lang="en-GB" dirty="0"/>
              <a:t>The EX2 is a Network Packet Broker (NPB) and is able to </a:t>
            </a:r>
            <a:r>
              <a:rPr lang="en-GB" dirty="0" err="1"/>
              <a:t>analyze</a:t>
            </a:r>
            <a:r>
              <a:rPr lang="en-GB" dirty="0"/>
              <a:t> packets for filtering purposes; it is not a transparent</a:t>
            </a:r>
          </a:p>
          <a:p>
            <a:pPr marL="0" indent="0">
              <a:buNone/>
            </a:pPr>
            <a:r>
              <a:rPr lang="en-GB" dirty="0"/>
              <a:t>    device such as a tap. </a:t>
            </a:r>
          </a:p>
          <a:p>
            <a:r>
              <a:rPr lang="en-GB" dirty="0"/>
              <a:t>Some protocols such as Layer 2 Control Protocols (L2CP) and MPLS encapsulated packets might not pass through the EX2.</a:t>
            </a:r>
          </a:p>
          <a:p>
            <a:r>
              <a:rPr lang="en-GB" dirty="0"/>
              <a:t>From Software Version 1.3.5.0 onwards the Web GUI of the EX2 offers a possibility to change the transparency mode.</a:t>
            </a:r>
          </a:p>
        </p:txBody>
      </p:sp>
      <p:pic>
        <p:nvPicPr>
          <p:cNvPr id="3" name="Grafik 2"/>
          <p:cNvPicPr>
            <a:picLocks noChangeAspect="1"/>
          </p:cNvPicPr>
          <p:nvPr/>
        </p:nvPicPr>
        <p:blipFill>
          <a:blip r:embed="rId2"/>
          <a:stretch>
            <a:fillRect/>
          </a:stretch>
        </p:blipFill>
        <p:spPr>
          <a:xfrm>
            <a:off x="2063552" y="1225102"/>
            <a:ext cx="8496944" cy="2275906"/>
          </a:xfrm>
          <a:prstGeom prst="rect">
            <a:avLst/>
          </a:prstGeom>
        </p:spPr>
      </p:pic>
      <p:sp>
        <p:nvSpPr>
          <p:cNvPr id="6" name="Ellipse 5"/>
          <p:cNvSpPr/>
          <p:nvPr/>
        </p:nvSpPr>
        <p:spPr>
          <a:xfrm>
            <a:off x="4151784" y="2132856"/>
            <a:ext cx="288032" cy="64807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64913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518512"/>
            <a:ext cx="10972800" cy="1143000"/>
          </a:xfrm>
        </p:spPr>
        <p:txBody>
          <a:bodyPr>
            <a:normAutofit fontScale="90000"/>
          </a:bodyPr>
          <a:lstStyle/>
          <a:p>
            <a:r>
              <a:rPr lang="en-GB" dirty="0"/>
              <a:t>LACP/Link-OAM/ESMC Transparency</a:t>
            </a:r>
            <a:br>
              <a:rPr lang="en-GB" dirty="0"/>
            </a:br>
            <a:endParaRPr lang="en-GB" dirty="0"/>
          </a:p>
        </p:txBody>
      </p:sp>
      <p:graphicFrame>
        <p:nvGraphicFramePr>
          <p:cNvPr id="4" name="Tabelle 3"/>
          <p:cNvGraphicFramePr>
            <a:graphicFrameLocks noGrp="1"/>
          </p:cNvGraphicFramePr>
          <p:nvPr>
            <p:extLst>
              <p:ext uri="{D42A27DB-BD31-4B8C-83A1-F6EECF244321}">
                <p14:modId xmlns:p14="http://schemas.microsoft.com/office/powerpoint/2010/main" val="1422431517"/>
              </p:ext>
            </p:extLst>
          </p:nvPr>
        </p:nvGraphicFramePr>
        <p:xfrm>
          <a:off x="3352800" y="1090012"/>
          <a:ext cx="5252293" cy="5493350"/>
        </p:xfrm>
        <a:graphic>
          <a:graphicData uri="http://schemas.openxmlformats.org/drawingml/2006/table">
            <a:tbl>
              <a:tblPr firstRow="1" firstCol="1" bandRow="1">
                <a:tableStyleId>{5C22544A-7EE6-4342-B048-85BDC9FD1C3A}</a:tableStyleId>
              </a:tblPr>
              <a:tblGrid>
                <a:gridCol w="1736113">
                  <a:extLst>
                    <a:ext uri="{9D8B030D-6E8A-4147-A177-3AD203B41FA5}">
                      <a16:colId xmlns:a16="http://schemas.microsoft.com/office/drawing/2014/main" val="2100102840"/>
                    </a:ext>
                  </a:extLst>
                </a:gridCol>
                <a:gridCol w="1758090">
                  <a:extLst>
                    <a:ext uri="{9D8B030D-6E8A-4147-A177-3AD203B41FA5}">
                      <a16:colId xmlns:a16="http://schemas.microsoft.com/office/drawing/2014/main" val="2533541106"/>
                    </a:ext>
                  </a:extLst>
                </a:gridCol>
                <a:gridCol w="1758090">
                  <a:extLst>
                    <a:ext uri="{9D8B030D-6E8A-4147-A177-3AD203B41FA5}">
                      <a16:colId xmlns:a16="http://schemas.microsoft.com/office/drawing/2014/main" val="2847898092"/>
                    </a:ext>
                  </a:extLst>
                </a:gridCol>
              </a:tblGrid>
              <a:tr h="367111">
                <a:tc>
                  <a:txBody>
                    <a:bodyPr/>
                    <a:lstStyle/>
                    <a:p>
                      <a:pPr>
                        <a:spcAft>
                          <a:spcPts val="0"/>
                        </a:spcAft>
                      </a:pPr>
                      <a:r>
                        <a:rPr lang="de-DE" sz="1000" dirty="0">
                          <a:effectLst/>
                        </a:rPr>
                        <a:t> </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304251997"/>
                  </a:ext>
                </a:extLst>
              </a:tr>
              <a:tr h="183555">
                <a:tc>
                  <a:txBody>
                    <a:bodyPr/>
                    <a:lstStyle/>
                    <a:p>
                      <a:pPr>
                        <a:spcAft>
                          <a:spcPts val="0"/>
                        </a:spcAft>
                      </a:pPr>
                      <a:r>
                        <a:rPr lang="de-DE" sz="1000" dirty="0">
                          <a:effectLst/>
                        </a:rPr>
                        <a:t>Protocol</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gridSpan="2">
                  <a:txBody>
                    <a:bodyPr/>
                    <a:lstStyle/>
                    <a:p>
                      <a:pPr algn="ctr">
                        <a:spcAft>
                          <a:spcPts val="0"/>
                        </a:spcAft>
                      </a:pPr>
                      <a:r>
                        <a:rPr lang="de-DE" sz="1000" dirty="0">
                          <a:effectLst/>
                        </a:rPr>
                        <a:t>EX2 </a:t>
                      </a:r>
                      <a:r>
                        <a:rPr lang="de-DE" sz="1000" dirty="0" err="1">
                          <a:effectLst/>
                        </a:rPr>
                        <a:t>Transparency</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hMerge="1">
                  <a:txBody>
                    <a:bodyPr/>
                    <a:lstStyle/>
                    <a:p>
                      <a:endParaRPr lang="de-DE"/>
                    </a:p>
                  </a:txBody>
                  <a:tcPr/>
                </a:tc>
                <a:extLst>
                  <a:ext uri="{0D108BD9-81ED-4DB2-BD59-A6C34878D82A}">
                    <a16:rowId xmlns:a16="http://schemas.microsoft.com/office/drawing/2014/main" val="4173881432"/>
                  </a:ext>
                </a:extLst>
              </a:tr>
              <a:tr h="183555">
                <a:tc>
                  <a:txBody>
                    <a:bodyPr/>
                    <a:lstStyle/>
                    <a:p>
                      <a:pPr>
                        <a:spcAft>
                          <a:spcPts val="0"/>
                        </a:spcAft>
                      </a:pPr>
                      <a:r>
                        <a:rPr lang="de-DE" sz="1000" dirty="0">
                          <a:effectLst/>
                        </a:rPr>
                        <a:t>STP</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796646576"/>
                  </a:ext>
                </a:extLst>
              </a:tr>
              <a:tr h="183555">
                <a:tc>
                  <a:txBody>
                    <a:bodyPr/>
                    <a:lstStyle/>
                    <a:p>
                      <a:pPr>
                        <a:spcAft>
                          <a:spcPts val="0"/>
                        </a:spcAft>
                      </a:pPr>
                      <a:r>
                        <a:rPr lang="de-DE" sz="1000">
                          <a:effectLst/>
                        </a:rPr>
                        <a:t>LACP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DE" sz="1000" dirty="0" err="1">
                          <a:effectLst/>
                        </a:rPr>
                        <a:t>No</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956069144"/>
                  </a:ext>
                </a:extLst>
              </a:tr>
              <a:tr h="183555">
                <a:tc>
                  <a:txBody>
                    <a:bodyPr/>
                    <a:lstStyle/>
                    <a:p>
                      <a:pPr>
                        <a:spcAft>
                          <a:spcPts val="0"/>
                        </a:spcAft>
                      </a:pPr>
                      <a:r>
                        <a:rPr lang="de-DE" sz="1000">
                          <a:effectLst/>
                        </a:rPr>
                        <a:t>Link OAM</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DE" sz="1000" dirty="0" err="1">
                          <a:effectLst/>
                        </a:rPr>
                        <a:t>No</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474585"/>
                  </a:ext>
                </a:extLst>
              </a:tr>
              <a:tr h="183555">
                <a:tc>
                  <a:txBody>
                    <a:bodyPr/>
                    <a:lstStyle/>
                    <a:p>
                      <a:pPr>
                        <a:spcAft>
                          <a:spcPts val="0"/>
                        </a:spcAft>
                      </a:pPr>
                      <a:r>
                        <a:rPr lang="de-DE" sz="1000">
                          <a:effectLst/>
                        </a:rPr>
                        <a:t>ESMC</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DE" sz="1000" dirty="0" err="1">
                          <a:effectLst/>
                        </a:rPr>
                        <a:t>No</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022665876"/>
                  </a:ext>
                </a:extLst>
              </a:tr>
              <a:tr h="183555">
                <a:tc>
                  <a:txBody>
                    <a:bodyPr/>
                    <a:lstStyle/>
                    <a:p>
                      <a:pPr>
                        <a:spcAft>
                          <a:spcPts val="0"/>
                        </a:spcAft>
                      </a:pPr>
                      <a:r>
                        <a:rPr lang="de-DE" sz="1000">
                          <a:effectLst/>
                        </a:rPr>
                        <a:t>PTP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DE" sz="1000" dirty="0">
                          <a:effectLst/>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625417718"/>
                  </a:ext>
                </a:extLst>
              </a:tr>
              <a:tr h="183555">
                <a:tc>
                  <a:txBody>
                    <a:bodyPr/>
                    <a:lstStyle/>
                    <a:p>
                      <a:pPr>
                        <a:spcAft>
                          <a:spcPts val="0"/>
                        </a:spcAft>
                      </a:pPr>
                      <a:r>
                        <a:rPr lang="de-DE" sz="1000">
                          <a:effectLst/>
                        </a:rPr>
                        <a:t>LLDP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607397232"/>
                  </a:ext>
                </a:extLst>
              </a:tr>
              <a:tr h="183555">
                <a:tc>
                  <a:txBody>
                    <a:bodyPr/>
                    <a:lstStyle/>
                    <a:p>
                      <a:pPr>
                        <a:spcAft>
                          <a:spcPts val="0"/>
                        </a:spcAft>
                      </a:pPr>
                      <a:r>
                        <a:rPr lang="de-DE" sz="1000">
                          <a:effectLst/>
                        </a:rPr>
                        <a:t>VDP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2883822795"/>
                  </a:ext>
                </a:extLst>
              </a:tr>
              <a:tr h="183555">
                <a:tc>
                  <a:txBody>
                    <a:bodyPr/>
                    <a:lstStyle/>
                    <a:p>
                      <a:pPr>
                        <a:spcAft>
                          <a:spcPts val="0"/>
                        </a:spcAft>
                      </a:pPr>
                      <a:r>
                        <a:rPr lang="de-DE" sz="1000">
                          <a:effectLst/>
                        </a:rPr>
                        <a:t>PE-CSP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856772346"/>
                  </a:ext>
                </a:extLst>
              </a:tr>
              <a:tr h="183555">
                <a:tc>
                  <a:txBody>
                    <a:bodyPr/>
                    <a:lstStyle/>
                    <a:p>
                      <a:pPr>
                        <a:spcAft>
                          <a:spcPts val="0"/>
                        </a:spcAft>
                      </a:pPr>
                      <a:r>
                        <a:rPr lang="de-DE" sz="1000">
                          <a:effectLst/>
                        </a:rPr>
                        <a:t>PNAC 802.1x</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2143164515"/>
                  </a:ext>
                </a:extLst>
              </a:tr>
              <a:tr h="183555">
                <a:tc>
                  <a:txBody>
                    <a:bodyPr/>
                    <a:lstStyle/>
                    <a:p>
                      <a:pPr>
                        <a:spcAft>
                          <a:spcPts val="0"/>
                        </a:spcAft>
                      </a:pPr>
                      <a:r>
                        <a:rPr lang="de-DE" sz="1000">
                          <a:effectLst/>
                        </a:rPr>
                        <a:t>SPB</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117382943"/>
                  </a:ext>
                </a:extLst>
              </a:tr>
              <a:tr h="183555">
                <a:tc>
                  <a:txBody>
                    <a:bodyPr/>
                    <a:lstStyle/>
                    <a:p>
                      <a:pPr>
                        <a:spcAft>
                          <a:spcPts val="0"/>
                        </a:spcAft>
                      </a:pPr>
                      <a:r>
                        <a:rPr lang="de-DE" sz="1000">
                          <a:effectLst/>
                        </a:rPr>
                        <a:t>MMRP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095185797"/>
                  </a:ext>
                </a:extLst>
              </a:tr>
              <a:tr h="183555">
                <a:tc>
                  <a:txBody>
                    <a:bodyPr/>
                    <a:lstStyle/>
                    <a:p>
                      <a:pPr>
                        <a:spcAft>
                          <a:spcPts val="0"/>
                        </a:spcAft>
                      </a:pPr>
                      <a:r>
                        <a:rPr lang="de-DE" sz="1000">
                          <a:effectLst/>
                        </a:rPr>
                        <a:t>MVRP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982640947"/>
                  </a:ext>
                </a:extLst>
              </a:tr>
              <a:tr h="183555">
                <a:tc>
                  <a:txBody>
                    <a:bodyPr/>
                    <a:lstStyle/>
                    <a:p>
                      <a:pPr>
                        <a:spcAft>
                          <a:spcPts val="0"/>
                        </a:spcAft>
                      </a:pPr>
                      <a:r>
                        <a:rPr lang="de-DE" sz="1000">
                          <a:effectLst/>
                        </a:rPr>
                        <a:t>MSRP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915529697"/>
                  </a:ext>
                </a:extLst>
              </a:tr>
              <a:tr h="183555">
                <a:tc>
                  <a:txBody>
                    <a:bodyPr/>
                    <a:lstStyle/>
                    <a:p>
                      <a:pPr>
                        <a:spcAft>
                          <a:spcPts val="0"/>
                        </a:spcAft>
                      </a:pPr>
                      <a:r>
                        <a:rPr lang="de-DE" sz="1000">
                          <a:effectLst/>
                        </a:rPr>
                        <a:t>MIRP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376345520"/>
                  </a:ext>
                </a:extLst>
              </a:tr>
              <a:tr h="183555">
                <a:tc>
                  <a:txBody>
                    <a:bodyPr/>
                    <a:lstStyle/>
                    <a:p>
                      <a:pPr>
                        <a:spcAft>
                          <a:spcPts val="0"/>
                        </a:spcAft>
                      </a:pPr>
                      <a:r>
                        <a:rPr lang="de-DE" sz="1000">
                          <a:effectLst/>
                        </a:rPr>
                        <a:t>PAgP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428709569"/>
                  </a:ext>
                </a:extLst>
              </a:tr>
              <a:tr h="183555">
                <a:tc>
                  <a:txBody>
                    <a:bodyPr/>
                    <a:lstStyle/>
                    <a:p>
                      <a:pPr>
                        <a:spcAft>
                          <a:spcPts val="0"/>
                        </a:spcAft>
                      </a:pPr>
                      <a:r>
                        <a:rPr lang="de-DE" sz="1000">
                          <a:effectLst/>
                        </a:rPr>
                        <a:t>CDP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487554144"/>
                  </a:ext>
                </a:extLst>
              </a:tr>
              <a:tr h="183555">
                <a:tc>
                  <a:txBody>
                    <a:bodyPr/>
                    <a:lstStyle/>
                    <a:p>
                      <a:pPr>
                        <a:spcAft>
                          <a:spcPts val="0"/>
                        </a:spcAft>
                      </a:pPr>
                      <a:r>
                        <a:rPr lang="de-DE" sz="1000">
                          <a:effectLst/>
                        </a:rPr>
                        <a:t>UDLD</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258384863"/>
                  </a:ext>
                </a:extLst>
              </a:tr>
              <a:tr h="183555">
                <a:tc>
                  <a:txBody>
                    <a:bodyPr/>
                    <a:lstStyle/>
                    <a:p>
                      <a:pPr>
                        <a:spcAft>
                          <a:spcPts val="0"/>
                        </a:spcAft>
                      </a:pPr>
                      <a:r>
                        <a:rPr lang="de-DE" sz="1000">
                          <a:effectLst/>
                        </a:rPr>
                        <a:t>VTP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2726987914"/>
                  </a:ext>
                </a:extLst>
              </a:tr>
              <a:tr h="183555">
                <a:tc>
                  <a:txBody>
                    <a:bodyPr/>
                    <a:lstStyle/>
                    <a:p>
                      <a:pPr>
                        <a:spcAft>
                          <a:spcPts val="0"/>
                        </a:spcAft>
                      </a:pPr>
                      <a:r>
                        <a:rPr lang="de-DE" sz="1000">
                          <a:effectLst/>
                        </a:rPr>
                        <a:t>DTP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2409115618"/>
                  </a:ext>
                </a:extLst>
              </a:tr>
              <a:tr h="183555">
                <a:tc>
                  <a:txBody>
                    <a:bodyPr/>
                    <a:lstStyle/>
                    <a:p>
                      <a:pPr>
                        <a:spcAft>
                          <a:spcPts val="0"/>
                        </a:spcAft>
                      </a:pPr>
                      <a:r>
                        <a:rPr lang="de-DE" sz="1000">
                          <a:effectLst/>
                        </a:rPr>
                        <a:t>ISL</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18998633"/>
                  </a:ext>
                </a:extLst>
              </a:tr>
              <a:tr h="183555">
                <a:tc>
                  <a:txBody>
                    <a:bodyPr/>
                    <a:lstStyle/>
                    <a:p>
                      <a:pPr>
                        <a:spcAft>
                          <a:spcPts val="0"/>
                        </a:spcAft>
                      </a:pPr>
                      <a:r>
                        <a:rPr lang="de-DE" sz="1000">
                          <a:effectLst/>
                        </a:rPr>
                        <a:t>PVST</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223007321"/>
                  </a:ext>
                </a:extLst>
              </a:tr>
              <a:tr h="183555">
                <a:tc>
                  <a:txBody>
                    <a:bodyPr/>
                    <a:lstStyle/>
                    <a:p>
                      <a:pPr>
                        <a:spcAft>
                          <a:spcPts val="0"/>
                        </a:spcAft>
                      </a:pPr>
                      <a:r>
                        <a:rPr lang="de-DE" sz="1000">
                          <a:effectLst/>
                        </a:rPr>
                        <a:t>RSTP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4215602908"/>
                  </a:ext>
                </a:extLst>
              </a:tr>
              <a:tr h="183555">
                <a:tc>
                  <a:txBody>
                    <a:bodyPr/>
                    <a:lstStyle/>
                    <a:p>
                      <a:pPr>
                        <a:spcAft>
                          <a:spcPts val="0"/>
                        </a:spcAft>
                      </a:pPr>
                      <a:r>
                        <a:rPr lang="de-DE" sz="1000">
                          <a:effectLst/>
                        </a:rPr>
                        <a:t>MSTP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745702776"/>
                  </a:ext>
                </a:extLst>
              </a:tr>
              <a:tr h="183555">
                <a:tc>
                  <a:txBody>
                    <a:bodyPr/>
                    <a:lstStyle/>
                    <a:p>
                      <a:pPr>
                        <a:spcAft>
                          <a:spcPts val="0"/>
                        </a:spcAft>
                      </a:pPr>
                      <a:r>
                        <a:rPr lang="de-DE" sz="1000">
                          <a:effectLst/>
                        </a:rPr>
                        <a:t>GMRP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54277336"/>
                  </a:ext>
                </a:extLst>
              </a:tr>
              <a:tr h="183555">
                <a:tc>
                  <a:txBody>
                    <a:bodyPr/>
                    <a:lstStyle/>
                    <a:p>
                      <a:pPr>
                        <a:spcAft>
                          <a:spcPts val="0"/>
                        </a:spcAft>
                      </a:pPr>
                      <a:r>
                        <a:rPr lang="de-DE" sz="1000">
                          <a:effectLst/>
                        </a:rPr>
                        <a:t>GVRP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3721956627"/>
                  </a:ext>
                </a:extLst>
              </a:tr>
              <a:tr h="170254">
                <a:tc>
                  <a:txBody>
                    <a:bodyPr/>
                    <a:lstStyle/>
                    <a:p>
                      <a:pPr>
                        <a:spcAft>
                          <a:spcPts val="0"/>
                        </a:spcAft>
                      </a:pPr>
                      <a:r>
                        <a:rPr lang="de-DE" sz="1000">
                          <a:effectLst/>
                        </a:rPr>
                        <a:t>STP_ULFAST</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1350119333"/>
                  </a:ext>
                </a:extLst>
              </a:tr>
              <a:tr h="183555">
                <a:tc>
                  <a:txBody>
                    <a:bodyPr/>
                    <a:lstStyle/>
                    <a:p>
                      <a:pPr>
                        <a:spcAft>
                          <a:spcPts val="0"/>
                        </a:spcAft>
                      </a:pPr>
                      <a:r>
                        <a:rPr lang="de-DE" sz="1000">
                          <a:effectLst/>
                        </a:rPr>
                        <a:t>VLAN_BRDGSTP</a:t>
                      </a:r>
                      <a:endParaRPr lang="de-DE" sz="100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tc>
                  <a:txBody>
                    <a:bodyPr/>
                    <a:lstStyle/>
                    <a:p>
                      <a:pPr algn="ctr">
                        <a:spcAft>
                          <a:spcPts val="0"/>
                        </a:spcAft>
                      </a:pPr>
                      <a:r>
                        <a:rPr lang="de-AT" sz="1000" dirty="0">
                          <a:effectLst/>
                          <a:latin typeface="+mn-lt"/>
                          <a:ea typeface="+mn-ea"/>
                          <a:cs typeface="+mn-cs"/>
                        </a:rPr>
                        <a:t>Yes</a:t>
                      </a:r>
                      <a:endParaRPr lang="de-D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36" marR="39936" marT="0" marB="0" anchor="ctr"/>
                </a:tc>
                <a:extLst>
                  <a:ext uri="{0D108BD9-81ED-4DB2-BD59-A6C34878D82A}">
                    <a16:rowId xmlns:a16="http://schemas.microsoft.com/office/drawing/2014/main" val="520513150"/>
                  </a:ext>
                </a:extLst>
              </a:tr>
            </a:tbl>
          </a:graphicData>
        </a:graphic>
      </p:graphicFrame>
      <p:pic>
        <p:nvPicPr>
          <p:cNvPr id="8" name="Grafik 7"/>
          <p:cNvPicPr>
            <a:picLocks noChangeAspect="1"/>
          </p:cNvPicPr>
          <p:nvPr/>
        </p:nvPicPr>
        <p:blipFill>
          <a:blip r:embed="rId2"/>
          <a:stretch>
            <a:fillRect/>
          </a:stretch>
        </p:blipFill>
        <p:spPr>
          <a:xfrm>
            <a:off x="5255673" y="1162055"/>
            <a:ext cx="1446545" cy="216000"/>
          </a:xfrm>
          <a:prstGeom prst="rect">
            <a:avLst/>
          </a:prstGeom>
        </p:spPr>
      </p:pic>
      <p:pic>
        <p:nvPicPr>
          <p:cNvPr id="9" name="Grafik 8"/>
          <p:cNvPicPr>
            <a:picLocks noChangeAspect="1"/>
          </p:cNvPicPr>
          <p:nvPr/>
        </p:nvPicPr>
        <p:blipFill>
          <a:blip r:embed="rId3"/>
          <a:stretch>
            <a:fillRect/>
          </a:stretch>
        </p:blipFill>
        <p:spPr>
          <a:xfrm>
            <a:off x="6892117" y="1180055"/>
            <a:ext cx="1523077" cy="180000"/>
          </a:xfrm>
          <a:prstGeom prst="rect">
            <a:avLst/>
          </a:prstGeom>
        </p:spPr>
      </p:pic>
      <p:sp>
        <p:nvSpPr>
          <p:cNvPr id="10" name="Rechteckige Legende 9"/>
          <p:cNvSpPr/>
          <p:nvPr/>
        </p:nvSpPr>
        <p:spPr>
          <a:xfrm>
            <a:off x="8821116" y="2098135"/>
            <a:ext cx="1512168" cy="936104"/>
          </a:xfrm>
          <a:prstGeom prst="wedgeRectCallout">
            <a:avLst>
              <a:gd name="adj1" fmla="val -71623"/>
              <a:gd name="adj2" fmla="val -14719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200" b="1" dirty="0" err="1">
                <a:solidFill>
                  <a:schemeClr val="tx1"/>
                </a:solidFill>
              </a:rPr>
              <a:t>Full</a:t>
            </a:r>
            <a:r>
              <a:rPr lang="de-AT" sz="1200" b="1" dirty="0">
                <a:solidFill>
                  <a:schemeClr val="tx1"/>
                </a:solidFill>
              </a:rPr>
              <a:t> </a:t>
            </a:r>
            <a:r>
              <a:rPr lang="de-AT" sz="1200" b="1" dirty="0" err="1">
                <a:solidFill>
                  <a:schemeClr val="tx1"/>
                </a:solidFill>
              </a:rPr>
              <a:t>transparency</a:t>
            </a:r>
            <a:r>
              <a:rPr lang="de-AT" sz="1200" b="1" dirty="0">
                <a:solidFill>
                  <a:schemeClr val="tx1"/>
                </a:solidFill>
              </a:rPr>
              <a:t> </a:t>
            </a:r>
            <a:r>
              <a:rPr lang="de-AT" sz="1200" b="1" dirty="0" err="1">
                <a:solidFill>
                  <a:schemeClr val="tx1"/>
                </a:solidFill>
              </a:rPr>
              <a:t>of</a:t>
            </a:r>
            <a:r>
              <a:rPr lang="de-AT" sz="1200" b="1" dirty="0">
                <a:solidFill>
                  <a:schemeClr val="tx1"/>
                </a:solidFill>
              </a:rPr>
              <a:t> L2 </a:t>
            </a:r>
            <a:r>
              <a:rPr lang="de-AT" sz="1200" b="1" dirty="0" err="1">
                <a:solidFill>
                  <a:schemeClr val="tx1"/>
                </a:solidFill>
              </a:rPr>
              <a:t>control</a:t>
            </a:r>
            <a:r>
              <a:rPr lang="de-AT" sz="1200" b="1" dirty="0">
                <a:solidFill>
                  <a:schemeClr val="tx1"/>
                </a:solidFill>
              </a:rPr>
              <a:t> </a:t>
            </a:r>
            <a:r>
              <a:rPr lang="de-AT" sz="1200" b="1" dirty="0" err="1">
                <a:solidFill>
                  <a:schemeClr val="tx1"/>
                </a:solidFill>
              </a:rPr>
              <a:t>protocols</a:t>
            </a:r>
            <a:endParaRPr lang="en-US" sz="1200" b="1" dirty="0">
              <a:solidFill>
                <a:schemeClr val="tx1"/>
              </a:solidFill>
            </a:endParaRPr>
          </a:p>
        </p:txBody>
      </p:sp>
    </p:spTree>
    <p:extLst>
      <p:ext uri="{BB962C8B-B14F-4D97-AF65-F5344CB8AC3E}">
        <p14:creationId xmlns:p14="http://schemas.microsoft.com/office/powerpoint/2010/main" val="2351527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Content</a:t>
            </a:r>
          </a:p>
        </p:txBody>
      </p:sp>
      <p:sp>
        <p:nvSpPr>
          <p:cNvPr id="3" name="Inhaltsplatzhalter 2"/>
          <p:cNvSpPr>
            <a:spLocks noGrp="1"/>
          </p:cNvSpPr>
          <p:nvPr>
            <p:ph idx="1"/>
          </p:nvPr>
        </p:nvSpPr>
        <p:spPr/>
        <p:txBody>
          <a:bodyPr>
            <a:normAutofit/>
          </a:bodyPr>
          <a:lstStyle/>
          <a:p>
            <a:r>
              <a:rPr lang="en-GB" sz="2400" dirty="0"/>
              <a:t>This training is intended to enable users of the Cubro Packetmaster EX2 to deploy and manage it via the Web GUI.</a:t>
            </a:r>
            <a:br>
              <a:rPr lang="en-GB" sz="2400" dirty="0"/>
            </a:br>
            <a:endParaRPr lang="en-GB" sz="2400" dirty="0"/>
          </a:p>
          <a:p>
            <a:r>
              <a:rPr lang="en-GB" sz="2400" dirty="0"/>
              <a:t>The Web GUI is designed to work with all standard web browsers such as: </a:t>
            </a:r>
          </a:p>
          <a:p>
            <a:pPr lvl="1"/>
            <a:r>
              <a:rPr lang="en-GB" sz="2400" dirty="0"/>
              <a:t>Microsoft Internet Explorer</a:t>
            </a:r>
          </a:p>
          <a:p>
            <a:pPr lvl="1"/>
            <a:r>
              <a:rPr lang="en-GB" sz="2400" dirty="0"/>
              <a:t>Mozilla Firefox</a:t>
            </a:r>
          </a:p>
          <a:p>
            <a:pPr lvl="1"/>
            <a:r>
              <a:rPr lang="en-GB" sz="2400" dirty="0"/>
              <a:t>Google Chrome</a:t>
            </a:r>
          </a:p>
          <a:p>
            <a:pPr lvl="1"/>
            <a:r>
              <a:rPr lang="en-GB" sz="2400" dirty="0"/>
              <a:t>… </a:t>
            </a:r>
          </a:p>
        </p:txBody>
      </p:sp>
    </p:spTree>
    <p:extLst>
      <p:ext uri="{BB962C8B-B14F-4D97-AF65-F5344CB8AC3E}">
        <p14:creationId xmlns:p14="http://schemas.microsoft.com/office/powerpoint/2010/main" val="1579128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MPLS Transparency</a:t>
            </a:r>
          </a:p>
        </p:txBody>
      </p:sp>
      <p:sp>
        <p:nvSpPr>
          <p:cNvPr id="3" name="Inhaltsplatzhalter 2"/>
          <p:cNvSpPr>
            <a:spLocks noGrp="1"/>
          </p:cNvSpPr>
          <p:nvPr>
            <p:ph idx="1"/>
          </p:nvPr>
        </p:nvSpPr>
        <p:spPr/>
        <p:txBody>
          <a:bodyPr/>
          <a:lstStyle/>
          <a:p>
            <a:r>
              <a:rPr lang="en-GB" dirty="0"/>
              <a:t>When the box is checked MPLS encapsulated packets are able to pass through the EX2. When not selected MPLS packets will be dropped.</a:t>
            </a:r>
          </a:p>
        </p:txBody>
      </p:sp>
      <p:pic>
        <p:nvPicPr>
          <p:cNvPr id="4" name="Grafik 3"/>
          <p:cNvPicPr>
            <a:picLocks noChangeAspect="1"/>
          </p:cNvPicPr>
          <p:nvPr/>
        </p:nvPicPr>
        <p:blipFill>
          <a:blip r:embed="rId2"/>
          <a:stretch>
            <a:fillRect/>
          </a:stretch>
        </p:blipFill>
        <p:spPr>
          <a:xfrm>
            <a:off x="3071665" y="3675186"/>
            <a:ext cx="1914525" cy="361950"/>
          </a:xfrm>
          <a:prstGeom prst="rect">
            <a:avLst/>
          </a:prstGeom>
        </p:spPr>
      </p:pic>
      <p:pic>
        <p:nvPicPr>
          <p:cNvPr id="5" name="Grafik 4"/>
          <p:cNvPicPr>
            <a:picLocks noChangeAspect="1"/>
          </p:cNvPicPr>
          <p:nvPr/>
        </p:nvPicPr>
        <p:blipFill>
          <a:blip r:embed="rId3"/>
          <a:stretch>
            <a:fillRect/>
          </a:stretch>
        </p:blipFill>
        <p:spPr>
          <a:xfrm>
            <a:off x="3052614" y="5020792"/>
            <a:ext cx="1952625" cy="352425"/>
          </a:xfrm>
          <a:prstGeom prst="rect">
            <a:avLst/>
          </a:prstGeom>
        </p:spPr>
      </p:pic>
      <p:sp>
        <p:nvSpPr>
          <p:cNvPr id="6" name="Rechteckige Legende 5"/>
          <p:cNvSpPr/>
          <p:nvPr/>
        </p:nvSpPr>
        <p:spPr>
          <a:xfrm>
            <a:off x="5823392" y="3155653"/>
            <a:ext cx="2792888" cy="881485"/>
          </a:xfrm>
          <a:prstGeom prst="wedgeRectCallout">
            <a:avLst>
              <a:gd name="adj1" fmla="val -80920"/>
              <a:gd name="adj2" fmla="val 2774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MPLS tagged packets pass transparently through the EX2</a:t>
            </a:r>
          </a:p>
        </p:txBody>
      </p:sp>
      <p:sp>
        <p:nvSpPr>
          <p:cNvPr id="7" name="Rechteckige Legende 6"/>
          <p:cNvSpPr/>
          <p:nvPr/>
        </p:nvSpPr>
        <p:spPr>
          <a:xfrm>
            <a:off x="5823392" y="4491732"/>
            <a:ext cx="2792888" cy="881485"/>
          </a:xfrm>
          <a:prstGeom prst="wedgeRectCallout">
            <a:avLst>
              <a:gd name="adj1" fmla="val -80920"/>
              <a:gd name="adj2" fmla="val 2774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MPLS tagged packets are dropped and do not pass through the EX2</a:t>
            </a:r>
          </a:p>
        </p:txBody>
      </p:sp>
    </p:spTree>
    <p:extLst>
      <p:ext uri="{BB962C8B-B14F-4D97-AF65-F5344CB8AC3E}">
        <p14:creationId xmlns:p14="http://schemas.microsoft.com/office/powerpoint/2010/main" val="230808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040416" y="1124745"/>
            <a:ext cx="8028384" cy="3839481"/>
          </a:xfrm>
          <a:prstGeom prst="rect">
            <a:avLst/>
          </a:prstGeom>
        </p:spPr>
      </p:pic>
      <p:sp>
        <p:nvSpPr>
          <p:cNvPr id="2" name="Titel 1"/>
          <p:cNvSpPr>
            <a:spLocks noGrp="1"/>
          </p:cNvSpPr>
          <p:nvPr>
            <p:ph type="title"/>
          </p:nvPr>
        </p:nvSpPr>
        <p:spPr/>
        <p:txBody>
          <a:bodyPr/>
          <a:lstStyle/>
          <a:p>
            <a:r>
              <a:rPr lang="en-GB" dirty="0"/>
              <a:t>Device - Device Info</a:t>
            </a:r>
          </a:p>
        </p:txBody>
      </p:sp>
      <p:sp>
        <p:nvSpPr>
          <p:cNvPr id="10" name="Textfeld 9"/>
          <p:cNvSpPr txBox="1"/>
          <p:nvPr/>
        </p:nvSpPr>
        <p:spPr>
          <a:xfrm>
            <a:off x="5807968" y="5646754"/>
            <a:ext cx="3570208" cy="369332"/>
          </a:xfrm>
          <a:prstGeom prst="rect">
            <a:avLst/>
          </a:prstGeom>
          <a:noFill/>
        </p:spPr>
        <p:txBody>
          <a:bodyPr wrap="none" rtlCol="0">
            <a:spAutoFit/>
          </a:bodyPr>
          <a:lstStyle/>
          <a:p>
            <a:r>
              <a:rPr lang="de-AT" dirty="0"/>
              <a:t>Scroll down </a:t>
            </a:r>
            <a:r>
              <a:rPr lang="de-AT" dirty="0" err="1"/>
              <a:t>for</a:t>
            </a:r>
            <a:r>
              <a:rPr lang="de-AT" dirty="0"/>
              <a:t> </a:t>
            </a:r>
            <a:r>
              <a:rPr lang="de-AT" dirty="0" err="1"/>
              <a:t>more</a:t>
            </a:r>
            <a:r>
              <a:rPr lang="de-AT" dirty="0"/>
              <a:t> </a:t>
            </a:r>
            <a:r>
              <a:rPr lang="de-AT" dirty="0" err="1"/>
              <a:t>information</a:t>
            </a:r>
            <a:r>
              <a:rPr lang="de-AT" dirty="0"/>
              <a:t> </a:t>
            </a:r>
            <a:endParaRPr lang="en-US" dirty="0"/>
          </a:p>
        </p:txBody>
      </p:sp>
      <p:cxnSp>
        <p:nvCxnSpPr>
          <p:cNvPr id="8" name="Gerade Verbindung mit Pfeil 7"/>
          <p:cNvCxnSpPr/>
          <p:nvPr/>
        </p:nvCxnSpPr>
        <p:spPr>
          <a:xfrm flipV="1">
            <a:off x="9166081" y="4141166"/>
            <a:ext cx="856729" cy="15055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Rechteckige Legende 8"/>
          <p:cNvSpPr/>
          <p:nvPr/>
        </p:nvSpPr>
        <p:spPr>
          <a:xfrm>
            <a:off x="5879976" y="1663258"/>
            <a:ext cx="4608512" cy="973655"/>
          </a:xfrm>
          <a:prstGeom prst="wedgeRectCallout">
            <a:avLst>
              <a:gd name="adj1" fmla="val -62746"/>
              <a:gd name="adj2" fmla="val 862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Direct link to the latest firmware version for download or visit the URL directly </a:t>
            </a:r>
            <a:r>
              <a:rPr lang="de-DE" u="sng" dirty="0">
                <a:hlinkClick r:id="rId3"/>
              </a:rPr>
              <a:t>http://www.cubro.net/cubro/update/ex2/</a:t>
            </a:r>
            <a:r>
              <a:rPr lang="de-DE" dirty="0"/>
              <a:t> </a:t>
            </a:r>
          </a:p>
          <a:p>
            <a:pPr algn="ctr"/>
            <a:endParaRPr lang="en-US" sz="1200" b="1" dirty="0">
              <a:solidFill>
                <a:schemeClr val="tx1"/>
              </a:solidFill>
            </a:endParaRPr>
          </a:p>
        </p:txBody>
      </p:sp>
    </p:spTree>
    <p:extLst>
      <p:ext uri="{BB962C8B-B14F-4D97-AF65-F5344CB8AC3E}">
        <p14:creationId xmlns:p14="http://schemas.microsoft.com/office/powerpoint/2010/main" val="3883712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976"/>
          <a:stretch/>
        </p:blipFill>
        <p:spPr bwMode="auto">
          <a:xfrm>
            <a:off x="4439816" y="1148986"/>
            <a:ext cx="410344" cy="40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en-GB" dirty="0"/>
              <a:t>Device - Device Info</a:t>
            </a:r>
          </a:p>
        </p:txBody>
      </p:sp>
      <p:sp>
        <p:nvSpPr>
          <p:cNvPr id="3" name="Inhaltsplatzhalter 2"/>
          <p:cNvSpPr>
            <a:spLocks noGrp="1"/>
          </p:cNvSpPr>
          <p:nvPr>
            <p:ph idx="1"/>
          </p:nvPr>
        </p:nvSpPr>
        <p:spPr>
          <a:xfrm>
            <a:off x="1919536" y="1124745"/>
            <a:ext cx="8640960" cy="936104"/>
          </a:xfrm>
        </p:spPr>
        <p:txBody>
          <a:bodyPr>
            <a:normAutofit/>
          </a:bodyPr>
          <a:lstStyle/>
          <a:p>
            <a:r>
              <a:rPr lang="en-GB" sz="2400" dirty="0"/>
              <a:t>Clicking             displays Transceiver Details</a:t>
            </a:r>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70282"/>
          <a:stretch/>
        </p:blipFill>
        <p:spPr bwMode="auto">
          <a:xfrm>
            <a:off x="3669992" y="1148986"/>
            <a:ext cx="1106166" cy="40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383" r="40540"/>
          <a:stretch/>
        </p:blipFill>
        <p:spPr bwMode="auto">
          <a:xfrm>
            <a:off x="3935761" y="1148986"/>
            <a:ext cx="672861" cy="40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1764" b="29684"/>
          <a:stretch/>
        </p:blipFill>
        <p:spPr bwMode="auto">
          <a:xfrm>
            <a:off x="1847528" y="1605086"/>
            <a:ext cx="6624736" cy="4674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hteck 10"/>
          <p:cNvSpPr/>
          <p:nvPr/>
        </p:nvSpPr>
        <p:spPr>
          <a:xfrm>
            <a:off x="8544272" y="1659618"/>
            <a:ext cx="2088232" cy="288700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AT" sz="1600" dirty="0" err="1">
                <a:solidFill>
                  <a:schemeClr val="tx1"/>
                </a:solidFill>
              </a:rPr>
              <a:t>Vendor</a:t>
            </a:r>
            <a:endParaRPr lang="de-AT" sz="1600" dirty="0">
              <a:solidFill>
                <a:schemeClr val="tx1"/>
              </a:solidFill>
            </a:endParaRPr>
          </a:p>
          <a:p>
            <a:pPr marL="285750" indent="-285750">
              <a:buFont typeface="Arial" panose="020B0604020202020204" pitchFamily="34" charset="0"/>
              <a:buChar char="•"/>
            </a:pPr>
            <a:r>
              <a:rPr lang="de-AT" sz="1600" dirty="0" err="1">
                <a:solidFill>
                  <a:schemeClr val="tx1"/>
                </a:solidFill>
              </a:rPr>
              <a:t>Product</a:t>
            </a:r>
            <a:r>
              <a:rPr lang="de-AT" sz="1600" dirty="0">
                <a:solidFill>
                  <a:schemeClr val="tx1"/>
                </a:solidFill>
              </a:rPr>
              <a:t> </a:t>
            </a:r>
            <a:r>
              <a:rPr lang="de-AT" sz="1600" dirty="0" err="1">
                <a:solidFill>
                  <a:schemeClr val="tx1"/>
                </a:solidFill>
              </a:rPr>
              <a:t>number</a:t>
            </a:r>
            <a:endParaRPr lang="de-AT" sz="1600" dirty="0">
              <a:solidFill>
                <a:schemeClr val="tx1"/>
              </a:solidFill>
            </a:endParaRPr>
          </a:p>
          <a:p>
            <a:pPr marL="285750" indent="-285750">
              <a:buFont typeface="Arial" panose="020B0604020202020204" pitchFamily="34" charset="0"/>
              <a:buChar char="•"/>
            </a:pPr>
            <a:r>
              <a:rPr lang="de-AT" sz="1600" dirty="0" err="1">
                <a:solidFill>
                  <a:schemeClr val="tx1"/>
                </a:solidFill>
              </a:rPr>
              <a:t>Wavelength</a:t>
            </a:r>
            <a:endParaRPr lang="de-AT" sz="1600" dirty="0">
              <a:solidFill>
                <a:schemeClr val="tx1"/>
              </a:solidFill>
            </a:endParaRPr>
          </a:p>
          <a:p>
            <a:pPr marL="285750" indent="-285750">
              <a:buFont typeface="Arial" panose="020B0604020202020204" pitchFamily="34" charset="0"/>
              <a:buChar char="•"/>
            </a:pPr>
            <a:r>
              <a:rPr lang="de-AT" sz="1600" dirty="0">
                <a:solidFill>
                  <a:schemeClr val="tx1"/>
                </a:solidFill>
              </a:rPr>
              <a:t>max. Link </a:t>
            </a:r>
            <a:r>
              <a:rPr lang="de-AT" sz="1600" dirty="0" err="1">
                <a:solidFill>
                  <a:schemeClr val="tx1"/>
                </a:solidFill>
              </a:rPr>
              <a:t>length</a:t>
            </a:r>
            <a:endParaRPr lang="de-AT" sz="1600" dirty="0">
              <a:solidFill>
                <a:schemeClr val="tx1"/>
              </a:solidFill>
            </a:endParaRPr>
          </a:p>
          <a:p>
            <a:pPr marL="285750" indent="-285750">
              <a:buFont typeface="Arial" panose="020B0604020202020204" pitchFamily="34" charset="0"/>
              <a:buChar char="•"/>
            </a:pPr>
            <a:r>
              <a:rPr lang="de-AT" sz="1600" dirty="0" err="1">
                <a:solidFill>
                  <a:schemeClr val="tx1"/>
                </a:solidFill>
              </a:rPr>
              <a:t>Thresholds</a:t>
            </a:r>
            <a:endParaRPr lang="de-AT" sz="1600" dirty="0">
              <a:solidFill>
                <a:schemeClr val="tx1"/>
              </a:solidFill>
            </a:endParaRPr>
          </a:p>
          <a:p>
            <a:pPr marL="285750" indent="-285750">
              <a:buFont typeface="Arial" panose="020B0604020202020204" pitchFamily="34" charset="0"/>
              <a:buChar char="•"/>
            </a:pPr>
            <a:r>
              <a:rPr lang="de-AT" sz="1600" dirty="0">
                <a:solidFill>
                  <a:schemeClr val="tx1"/>
                </a:solidFill>
              </a:rPr>
              <a:t>Alarms</a:t>
            </a:r>
          </a:p>
          <a:p>
            <a:pPr marL="285750" indent="-285750">
              <a:buFont typeface="Arial" panose="020B0604020202020204" pitchFamily="34" charset="0"/>
              <a:buChar char="•"/>
            </a:pPr>
            <a:r>
              <a:rPr lang="de-AT" sz="1600" dirty="0" err="1">
                <a:solidFill>
                  <a:schemeClr val="tx1"/>
                </a:solidFill>
              </a:rPr>
              <a:t>Temperature</a:t>
            </a:r>
            <a:endParaRPr lang="de-AT" sz="1600" dirty="0">
              <a:solidFill>
                <a:schemeClr val="tx1"/>
              </a:solidFill>
            </a:endParaRPr>
          </a:p>
          <a:p>
            <a:pPr marL="285750" indent="-285750">
              <a:buFont typeface="Arial" panose="020B0604020202020204" pitchFamily="34" charset="0"/>
              <a:buChar char="•"/>
            </a:pPr>
            <a:r>
              <a:rPr lang="de-AT" sz="1600" dirty="0" err="1">
                <a:solidFill>
                  <a:schemeClr val="tx1"/>
                </a:solidFill>
              </a:rPr>
              <a:t>Voltage</a:t>
            </a:r>
            <a:endParaRPr lang="de-AT" sz="1600" dirty="0">
              <a:solidFill>
                <a:schemeClr val="tx1"/>
              </a:solidFill>
            </a:endParaRPr>
          </a:p>
          <a:p>
            <a:pPr marL="285750" indent="-285750">
              <a:buFont typeface="Arial" panose="020B0604020202020204" pitchFamily="34" charset="0"/>
              <a:buChar char="•"/>
            </a:pPr>
            <a:r>
              <a:rPr lang="de-AT" sz="1600" dirty="0" err="1">
                <a:solidFill>
                  <a:schemeClr val="tx1"/>
                </a:solidFill>
              </a:rPr>
              <a:t>Current</a:t>
            </a:r>
            <a:endParaRPr lang="de-AT" sz="1600" dirty="0">
              <a:solidFill>
                <a:schemeClr val="tx1"/>
              </a:solidFill>
            </a:endParaRPr>
          </a:p>
          <a:p>
            <a:pPr marL="285750" indent="-285750">
              <a:buFont typeface="Arial" panose="020B0604020202020204" pitchFamily="34" charset="0"/>
              <a:buChar char="•"/>
            </a:pPr>
            <a:r>
              <a:rPr lang="de-AT" sz="1600" dirty="0">
                <a:solidFill>
                  <a:srgbClr val="FF0000"/>
                </a:solidFill>
              </a:rPr>
              <a:t>Optical Power </a:t>
            </a:r>
            <a:r>
              <a:rPr lang="de-AT" sz="1600" dirty="0" err="1">
                <a:solidFill>
                  <a:srgbClr val="FF0000"/>
                </a:solidFill>
              </a:rPr>
              <a:t>Tx</a:t>
            </a:r>
            <a:endParaRPr lang="de-AT" sz="1600" dirty="0">
              <a:solidFill>
                <a:srgbClr val="FF0000"/>
              </a:solidFill>
            </a:endParaRPr>
          </a:p>
          <a:p>
            <a:pPr marL="285750" indent="-285750">
              <a:buFont typeface="Arial" panose="020B0604020202020204" pitchFamily="34" charset="0"/>
              <a:buChar char="•"/>
            </a:pPr>
            <a:r>
              <a:rPr lang="de-AT" sz="1600" dirty="0">
                <a:solidFill>
                  <a:srgbClr val="FF0000"/>
                </a:solidFill>
              </a:rPr>
              <a:t>Optical Power </a:t>
            </a:r>
            <a:r>
              <a:rPr lang="de-AT" sz="1600" dirty="0" err="1">
                <a:solidFill>
                  <a:srgbClr val="FF0000"/>
                </a:solidFill>
              </a:rPr>
              <a:t>Rx</a:t>
            </a:r>
            <a:endParaRPr lang="de-AT" sz="1600" dirty="0">
              <a:solidFill>
                <a:srgbClr val="FF0000"/>
              </a:solidFill>
            </a:endParaRPr>
          </a:p>
        </p:txBody>
      </p:sp>
    </p:spTree>
    <p:extLst>
      <p:ext uri="{BB962C8B-B14F-4D97-AF65-F5344CB8AC3E}">
        <p14:creationId xmlns:p14="http://schemas.microsoft.com/office/powerpoint/2010/main" val="405200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2495600" y="2174779"/>
            <a:ext cx="7668344" cy="2306613"/>
          </a:xfrm>
          <a:prstGeom prst="rect">
            <a:avLst/>
          </a:prstGeom>
        </p:spPr>
      </p:pic>
      <p:sp>
        <p:nvSpPr>
          <p:cNvPr id="2" name="Titel 1"/>
          <p:cNvSpPr>
            <a:spLocks noGrp="1"/>
          </p:cNvSpPr>
          <p:nvPr>
            <p:ph type="title"/>
          </p:nvPr>
        </p:nvSpPr>
        <p:spPr/>
        <p:txBody>
          <a:bodyPr/>
          <a:lstStyle/>
          <a:p>
            <a:r>
              <a:rPr lang="en-GB" dirty="0"/>
              <a:t>Device - Firmware Upgrades</a:t>
            </a:r>
          </a:p>
        </p:txBody>
      </p:sp>
      <p:sp>
        <p:nvSpPr>
          <p:cNvPr id="3" name="Inhaltsplatzhalter 2"/>
          <p:cNvSpPr>
            <a:spLocks noGrp="1"/>
          </p:cNvSpPr>
          <p:nvPr>
            <p:ph idx="1"/>
          </p:nvPr>
        </p:nvSpPr>
        <p:spPr>
          <a:xfrm>
            <a:off x="1919536" y="1124745"/>
            <a:ext cx="8640960" cy="936104"/>
          </a:xfrm>
        </p:spPr>
        <p:txBody>
          <a:bodyPr>
            <a:normAutofit fontScale="70000" lnSpcReduction="20000"/>
          </a:bodyPr>
          <a:lstStyle/>
          <a:p>
            <a:r>
              <a:rPr lang="en-GB" sz="2400" dirty="0"/>
              <a:t>Software is available from </a:t>
            </a:r>
            <a:r>
              <a:rPr lang="en-GB" sz="2100" u="sng" dirty="0">
                <a:hlinkClick r:id="rId3"/>
              </a:rPr>
              <a:t>http://www.cubro.net/cubro/update/ex2/</a:t>
            </a:r>
            <a:endParaRPr lang="en-GB" sz="2100" u="sng" dirty="0"/>
          </a:p>
          <a:p>
            <a:endParaRPr lang="en-GB" sz="2100" dirty="0"/>
          </a:p>
          <a:p>
            <a:r>
              <a:rPr lang="en-GB" sz="2400" dirty="0"/>
              <a:t>Release Notes are available from </a:t>
            </a:r>
            <a:r>
              <a:rPr lang="en-GB" sz="2100" u="sng" dirty="0">
                <a:hlinkClick r:id="rId4"/>
              </a:rPr>
              <a:t>http://www.cubro.net/cubro/update/CHANGELOG.txt</a:t>
            </a:r>
            <a:r>
              <a:rPr lang="en-GB" sz="2100" u="sng" dirty="0"/>
              <a:t> </a:t>
            </a:r>
          </a:p>
          <a:p>
            <a:endParaRPr lang="en-GB" sz="2400" dirty="0"/>
          </a:p>
        </p:txBody>
      </p:sp>
      <p:sp>
        <p:nvSpPr>
          <p:cNvPr id="6" name="Rechteckige Legende 5"/>
          <p:cNvSpPr/>
          <p:nvPr/>
        </p:nvSpPr>
        <p:spPr>
          <a:xfrm>
            <a:off x="1703512" y="3645024"/>
            <a:ext cx="2792888" cy="792088"/>
          </a:xfrm>
          <a:prstGeom prst="wedgeRectCallout">
            <a:avLst>
              <a:gd name="adj1" fmla="val 66062"/>
              <a:gd name="adj2" fmla="val -31707"/>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Select firmware file to be uploaded</a:t>
            </a:r>
          </a:p>
        </p:txBody>
      </p:sp>
      <p:sp>
        <p:nvSpPr>
          <p:cNvPr id="7" name="Rechteckige Legende 6"/>
          <p:cNvSpPr/>
          <p:nvPr/>
        </p:nvSpPr>
        <p:spPr>
          <a:xfrm>
            <a:off x="4151784" y="4595321"/>
            <a:ext cx="3528392" cy="473017"/>
          </a:xfrm>
          <a:prstGeom prst="wedgeRectCallout">
            <a:avLst>
              <a:gd name="adj1" fmla="val -2385"/>
              <a:gd name="adj2" fmla="val -12627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Install uploaded firmware file</a:t>
            </a:r>
          </a:p>
        </p:txBody>
      </p:sp>
    </p:spTree>
    <p:extLst>
      <p:ext uri="{BB962C8B-B14F-4D97-AF65-F5344CB8AC3E}">
        <p14:creationId xmlns:p14="http://schemas.microsoft.com/office/powerpoint/2010/main" val="364559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AT" dirty="0"/>
              <a:t>Port Settings</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1801131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919537" y="1870717"/>
            <a:ext cx="8482491" cy="3957414"/>
          </a:xfrm>
          <a:prstGeom prst="rect">
            <a:avLst/>
          </a:prstGeom>
        </p:spPr>
      </p:pic>
      <p:sp>
        <p:nvSpPr>
          <p:cNvPr id="2" name="Titel 1"/>
          <p:cNvSpPr>
            <a:spLocks noGrp="1"/>
          </p:cNvSpPr>
          <p:nvPr>
            <p:ph type="title"/>
          </p:nvPr>
        </p:nvSpPr>
        <p:spPr/>
        <p:txBody>
          <a:bodyPr/>
          <a:lstStyle/>
          <a:p>
            <a:r>
              <a:rPr lang="en-GB" dirty="0"/>
              <a:t>Port Configuration</a:t>
            </a:r>
          </a:p>
        </p:txBody>
      </p:sp>
      <p:sp>
        <p:nvSpPr>
          <p:cNvPr id="3" name="Inhaltsplatzhalter 2"/>
          <p:cNvSpPr>
            <a:spLocks noGrp="1"/>
          </p:cNvSpPr>
          <p:nvPr>
            <p:ph idx="1"/>
          </p:nvPr>
        </p:nvSpPr>
        <p:spPr>
          <a:xfrm>
            <a:off x="1919536" y="1124745"/>
            <a:ext cx="8640960" cy="936104"/>
          </a:xfrm>
        </p:spPr>
        <p:txBody>
          <a:bodyPr>
            <a:normAutofit/>
          </a:bodyPr>
          <a:lstStyle/>
          <a:p>
            <a:r>
              <a:rPr lang="en-GB" sz="2400" dirty="0"/>
              <a:t>Specify port settings</a:t>
            </a:r>
          </a:p>
        </p:txBody>
      </p:sp>
      <p:sp>
        <p:nvSpPr>
          <p:cNvPr id="7" name="Rechteckige Legende 6"/>
          <p:cNvSpPr/>
          <p:nvPr/>
        </p:nvSpPr>
        <p:spPr>
          <a:xfrm>
            <a:off x="5970157" y="2536466"/>
            <a:ext cx="2556792" cy="344955"/>
          </a:xfrm>
          <a:prstGeom prst="wedgeRectCallout">
            <a:avLst>
              <a:gd name="adj1" fmla="val -67518"/>
              <a:gd name="adj2" fmla="val 1082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 port to configure (1-n)</a:t>
            </a:r>
          </a:p>
        </p:txBody>
      </p:sp>
      <p:sp>
        <p:nvSpPr>
          <p:cNvPr id="12" name="Rechteckige Legende 11"/>
          <p:cNvSpPr/>
          <p:nvPr/>
        </p:nvSpPr>
        <p:spPr>
          <a:xfrm>
            <a:off x="5951985" y="3573016"/>
            <a:ext cx="2574965" cy="276408"/>
          </a:xfrm>
          <a:prstGeom prst="wedgeRectCallout">
            <a:avLst>
              <a:gd name="adj1" fmla="val -62608"/>
              <a:gd name="adj2" fmla="val -17825"/>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Activate/Deactivate port</a:t>
            </a:r>
          </a:p>
        </p:txBody>
      </p:sp>
      <p:sp>
        <p:nvSpPr>
          <p:cNvPr id="8" name="Rechteckige Legende 7"/>
          <p:cNvSpPr/>
          <p:nvPr/>
        </p:nvSpPr>
        <p:spPr>
          <a:xfrm>
            <a:off x="6384033" y="3012149"/>
            <a:ext cx="2142917" cy="344955"/>
          </a:xfrm>
          <a:prstGeom prst="wedgeRectCallout">
            <a:avLst>
              <a:gd name="adj1" fmla="val -66288"/>
              <a:gd name="adj2" fmla="val 591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 speed and duplex</a:t>
            </a:r>
          </a:p>
        </p:txBody>
      </p:sp>
      <p:sp>
        <p:nvSpPr>
          <p:cNvPr id="9" name="Rechteckige Legende 8"/>
          <p:cNvSpPr/>
          <p:nvPr/>
        </p:nvSpPr>
        <p:spPr>
          <a:xfrm>
            <a:off x="8003705" y="4848843"/>
            <a:ext cx="2571589" cy="830687"/>
          </a:xfrm>
          <a:prstGeom prst="wedgeRectCallout">
            <a:avLst>
              <a:gd name="adj1" fmla="val -92803"/>
              <a:gd name="adj2" fmla="val 1567"/>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Reboot is required when Port 5 and/or Port 6 is changed from 1G to 10G or 10G to 1G</a:t>
            </a:r>
          </a:p>
        </p:txBody>
      </p:sp>
    </p:spTree>
    <p:extLst>
      <p:ext uri="{BB962C8B-B14F-4D97-AF65-F5344CB8AC3E}">
        <p14:creationId xmlns:p14="http://schemas.microsoft.com/office/powerpoint/2010/main" val="379461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EX2 Port Speed and Duplex</a:t>
            </a:r>
          </a:p>
        </p:txBody>
      </p:sp>
      <p:sp>
        <p:nvSpPr>
          <p:cNvPr id="3" name="Inhaltsplatzhalter 2"/>
          <p:cNvSpPr>
            <a:spLocks noGrp="1"/>
          </p:cNvSpPr>
          <p:nvPr>
            <p:ph idx="1"/>
          </p:nvPr>
        </p:nvSpPr>
        <p:spPr/>
        <p:txBody>
          <a:bodyPr/>
          <a:lstStyle/>
          <a:p>
            <a:r>
              <a:rPr lang="en-GB" dirty="0"/>
              <a:t>Ports 1 to 4 (RJ45 Ports)</a:t>
            </a:r>
          </a:p>
        </p:txBody>
      </p:sp>
      <p:graphicFrame>
        <p:nvGraphicFramePr>
          <p:cNvPr id="9" name="Objekt 8"/>
          <p:cNvGraphicFramePr>
            <a:graphicFrameLocks noChangeAspect="1"/>
          </p:cNvGraphicFramePr>
          <p:nvPr>
            <p:extLst>
              <p:ext uri="{D42A27DB-BD31-4B8C-83A1-F6EECF244321}">
                <p14:modId xmlns:p14="http://schemas.microsoft.com/office/powerpoint/2010/main" val="2124950489"/>
              </p:ext>
            </p:extLst>
          </p:nvPr>
        </p:nvGraphicFramePr>
        <p:xfrm>
          <a:off x="2423592" y="2924944"/>
          <a:ext cx="7432020" cy="2880320"/>
        </p:xfrm>
        <a:graphic>
          <a:graphicData uri="http://schemas.openxmlformats.org/presentationml/2006/ole">
            <mc:AlternateContent xmlns:mc="http://schemas.openxmlformats.org/markup-compatibility/2006">
              <mc:Choice xmlns:v="urn:schemas-microsoft-com:vml" Requires="v">
                <p:oleObj spid="_x0000_s4149" name="Worksheet" r:id="rId3" imgW="5765800" imgH="2171700" progId="Excel.Sheet.12">
                  <p:embed/>
                </p:oleObj>
              </mc:Choice>
              <mc:Fallback>
                <p:oleObj name="Worksheet" r:id="rId3" imgW="5765800" imgH="2171700" progId="Excel.Sheet.12">
                  <p:embed/>
                  <p:pic>
                    <p:nvPicPr>
                      <p:cNvPr id="0" name="Picture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592" y="2924944"/>
                        <a:ext cx="7432020" cy="28803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Grafik 3"/>
          <p:cNvPicPr>
            <a:picLocks noChangeAspect="1"/>
          </p:cNvPicPr>
          <p:nvPr/>
        </p:nvPicPr>
        <p:blipFill>
          <a:blip r:embed="rId5"/>
          <a:stretch>
            <a:fillRect/>
          </a:stretch>
        </p:blipFill>
        <p:spPr>
          <a:xfrm>
            <a:off x="6888089" y="1196753"/>
            <a:ext cx="3564665" cy="1593453"/>
          </a:xfrm>
          <a:prstGeom prst="rect">
            <a:avLst/>
          </a:prstGeom>
        </p:spPr>
      </p:pic>
    </p:spTree>
    <p:extLst>
      <p:ext uri="{BB962C8B-B14F-4D97-AF65-F5344CB8AC3E}">
        <p14:creationId xmlns:p14="http://schemas.microsoft.com/office/powerpoint/2010/main" val="1756730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304800"/>
            <a:ext cx="10972800" cy="1143000"/>
          </a:xfrm>
        </p:spPr>
        <p:txBody>
          <a:bodyPr/>
          <a:lstStyle/>
          <a:p>
            <a:r>
              <a:rPr lang="en-GB" dirty="0"/>
              <a:t>EX2 Port Speed and Duplex</a:t>
            </a:r>
          </a:p>
        </p:txBody>
      </p:sp>
      <p:sp>
        <p:nvSpPr>
          <p:cNvPr id="3" name="Inhaltsplatzhalter 2"/>
          <p:cNvSpPr>
            <a:spLocks noGrp="1"/>
          </p:cNvSpPr>
          <p:nvPr>
            <p:ph idx="1"/>
          </p:nvPr>
        </p:nvSpPr>
        <p:spPr/>
        <p:txBody>
          <a:bodyPr/>
          <a:lstStyle/>
          <a:p>
            <a:r>
              <a:rPr lang="en-GB" dirty="0"/>
              <a:t>Ports 5 and 6 (SFP Ports)</a:t>
            </a:r>
          </a:p>
          <a:p>
            <a:pPr lvl="1"/>
            <a:r>
              <a:rPr lang="en-GB" dirty="0"/>
              <a:t>Speed 1G or 10G – change requires a reboot!</a:t>
            </a:r>
          </a:p>
        </p:txBody>
      </p:sp>
      <p:pic>
        <p:nvPicPr>
          <p:cNvPr id="4" name="Grafik 3"/>
          <p:cNvPicPr>
            <a:picLocks noChangeAspect="1"/>
          </p:cNvPicPr>
          <p:nvPr/>
        </p:nvPicPr>
        <p:blipFill>
          <a:blip r:embed="rId2"/>
          <a:stretch>
            <a:fillRect/>
          </a:stretch>
        </p:blipFill>
        <p:spPr>
          <a:xfrm>
            <a:off x="1802765" y="2956249"/>
            <a:ext cx="8586470" cy="3352486"/>
          </a:xfrm>
          <a:prstGeom prst="rect">
            <a:avLst/>
          </a:prstGeom>
        </p:spPr>
      </p:pic>
    </p:spTree>
    <p:extLst>
      <p:ext uri="{BB962C8B-B14F-4D97-AF65-F5344CB8AC3E}">
        <p14:creationId xmlns:p14="http://schemas.microsoft.com/office/powerpoint/2010/main" val="11778060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2133600" y="2673076"/>
            <a:ext cx="6444894" cy="3453092"/>
          </a:xfrm>
          <a:prstGeom prst="rect">
            <a:avLst/>
          </a:prstGeom>
        </p:spPr>
      </p:pic>
      <p:sp>
        <p:nvSpPr>
          <p:cNvPr id="2" name="Titel 1"/>
          <p:cNvSpPr>
            <a:spLocks noGrp="1"/>
          </p:cNvSpPr>
          <p:nvPr>
            <p:ph type="title"/>
          </p:nvPr>
        </p:nvSpPr>
        <p:spPr/>
        <p:txBody>
          <a:bodyPr/>
          <a:lstStyle/>
          <a:p>
            <a:r>
              <a:rPr lang="en-GB" dirty="0"/>
              <a:t>EX2 Port Speed and Duplex</a:t>
            </a:r>
          </a:p>
        </p:txBody>
      </p:sp>
      <p:sp>
        <p:nvSpPr>
          <p:cNvPr id="3" name="Inhaltsplatzhalter 2"/>
          <p:cNvSpPr>
            <a:spLocks noGrp="1"/>
          </p:cNvSpPr>
          <p:nvPr>
            <p:ph idx="1"/>
          </p:nvPr>
        </p:nvSpPr>
        <p:spPr/>
        <p:txBody>
          <a:bodyPr/>
          <a:lstStyle/>
          <a:p>
            <a:r>
              <a:rPr lang="en-GB" dirty="0"/>
              <a:t>Ports 5 and 6 (SFP Ports)</a:t>
            </a:r>
          </a:p>
          <a:p>
            <a:pPr lvl="1"/>
            <a:r>
              <a:rPr lang="en-GB" dirty="0"/>
              <a:t>Speed and Duplex</a:t>
            </a:r>
          </a:p>
        </p:txBody>
      </p:sp>
      <p:sp>
        <p:nvSpPr>
          <p:cNvPr id="6" name="Rechteckige Legende 5"/>
          <p:cNvSpPr/>
          <p:nvPr/>
        </p:nvSpPr>
        <p:spPr>
          <a:xfrm>
            <a:off x="7966249" y="4673597"/>
            <a:ext cx="2502189" cy="648072"/>
          </a:xfrm>
          <a:prstGeom prst="wedgeRectCallout">
            <a:avLst>
              <a:gd name="adj1" fmla="val -67987"/>
              <a:gd name="adj2" fmla="val -7410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Autoneg ON mode: Receiving link is established only if the Autoneg from the link partner is received.</a:t>
            </a:r>
            <a:endParaRPr lang="en-US" sz="1200" dirty="0">
              <a:solidFill>
                <a:schemeClr val="tx1"/>
              </a:solidFill>
            </a:endParaRPr>
          </a:p>
        </p:txBody>
      </p:sp>
      <p:sp>
        <p:nvSpPr>
          <p:cNvPr id="7" name="Rechteckige Legende 6"/>
          <p:cNvSpPr/>
          <p:nvPr/>
        </p:nvSpPr>
        <p:spPr>
          <a:xfrm>
            <a:off x="8326289" y="3540661"/>
            <a:ext cx="2142149" cy="820850"/>
          </a:xfrm>
          <a:prstGeom prst="wedgeRectCallout">
            <a:avLst>
              <a:gd name="adj1" fmla="val -178561"/>
              <a:gd name="adj2" fmla="val 5382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1200" dirty="0">
                <a:solidFill>
                  <a:schemeClr val="tx1"/>
                </a:solidFill>
              </a:rPr>
              <a:t>Autoneg OFF mode must be used behind optical splitters; the link is established even without receiving Autoneg.</a:t>
            </a:r>
            <a:endParaRPr lang="en-US" sz="1200" dirty="0">
              <a:solidFill>
                <a:schemeClr val="tx1"/>
              </a:solidFill>
            </a:endParaRPr>
          </a:p>
        </p:txBody>
      </p:sp>
    </p:spTree>
    <p:extLst>
      <p:ext uri="{BB962C8B-B14F-4D97-AF65-F5344CB8AC3E}">
        <p14:creationId xmlns:p14="http://schemas.microsoft.com/office/powerpoint/2010/main" val="183863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Port Statistics</a:t>
            </a:r>
          </a:p>
        </p:txBody>
      </p:sp>
      <p:sp>
        <p:nvSpPr>
          <p:cNvPr id="3" name="Inhaltsplatzhalter 2"/>
          <p:cNvSpPr>
            <a:spLocks noGrp="1"/>
          </p:cNvSpPr>
          <p:nvPr>
            <p:ph idx="1"/>
          </p:nvPr>
        </p:nvSpPr>
        <p:spPr>
          <a:xfrm>
            <a:off x="1919536" y="1124745"/>
            <a:ext cx="8640960" cy="936104"/>
          </a:xfrm>
        </p:spPr>
        <p:txBody>
          <a:bodyPr>
            <a:normAutofit/>
          </a:bodyPr>
          <a:lstStyle/>
          <a:p>
            <a:r>
              <a:rPr lang="en-GB" sz="2400" dirty="0"/>
              <a:t>Port Statistics can be viewed and reset.</a:t>
            </a:r>
          </a:p>
        </p:txBody>
      </p:sp>
      <p:pic>
        <p:nvPicPr>
          <p:cNvPr id="5" name="Grafik 4"/>
          <p:cNvPicPr>
            <a:picLocks noChangeAspect="1"/>
          </p:cNvPicPr>
          <p:nvPr/>
        </p:nvPicPr>
        <p:blipFill>
          <a:blip r:embed="rId2"/>
          <a:stretch>
            <a:fillRect/>
          </a:stretch>
        </p:blipFill>
        <p:spPr>
          <a:xfrm>
            <a:off x="1919536" y="2252596"/>
            <a:ext cx="8676456" cy="2616564"/>
          </a:xfrm>
          <a:prstGeom prst="rect">
            <a:avLst/>
          </a:prstGeom>
        </p:spPr>
      </p:pic>
      <p:sp>
        <p:nvSpPr>
          <p:cNvPr id="6" name="Rechteckige Legende 6"/>
          <p:cNvSpPr/>
          <p:nvPr/>
        </p:nvSpPr>
        <p:spPr>
          <a:xfrm>
            <a:off x="3143672" y="5229201"/>
            <a:ext cx="1944216" cy="337333"/>
          </a:xfrm>
          <a:prstGeom prst="wedgeRectCallout">
            <a:avLst>
              <a:gd name="adj1" fmla="val -45304"/>
              <a:gd name="adj2" fmla="val -267237"/>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Summed result</a:t>
            </a:r>
          </a:p>
        </p:txBody>
      </p:sp>
    </p:spTree>
    <p:extLst>
      <p:ext uri="{BB962C8B-B14F-4D97-AF65-F5344CB8AC3E}">
        <p14:creationId xmlns:p14="http://schemas.microsoft.com/office/powerpoint/2010/main" val="423672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First Start</a:t>
            </a:r>
          </a:p>
        </p:txBody>
      </p:sp>
      <p:sp>
        <p:nvSpPr>
          <p:cNvPr id="3" name="Inhaltsplatzhalter 2"/>
          <p:cNvSpPr>
            <a:spLocks noGrp="1"/>
          </p:cNvSpPr>
          <p:nvPr>
            <p:ph idx="1"/>
          </p:nvPr>
        </p:nvSpPr>
        <p:spPr/>
        <p:txBody>
          <a:bodyPr/>
          <a:lstStyle/>
          <a:p>
            <a:r>
              <a:rPr lang="en-GB" noProof="0" dirty="0"/>
              <a:t>Connect to the EX2 via web browser</a:t>
            </a:r>
          </a:p>
          <a:p>
            <a:r>
              <a:rPr lang="en-GB" noProof="0" dirty="0"/>
              <a:t>Download latest software version and upgrade the EX2</a:t>
            </a:r>
          </a:p>
          <a:p>
            <a:r>
              <a:rPr lang="en-GB" noProof="0" dirty="0"/>
              <a:t>Change IP </a:t>
            </a:r>
            <a:r>
              <a:rPr lang="en-GB" dirty="0"/>
              <a:t>address configuration </a:t>
            </a:r>
            <a:r>
              <a:rPr lang="en-GB" noProof="0" dirty="0"/>
              <a:t>according to your requirements</a:t>
            </a:r>
          </a:p>
          <a:p>
            <a:r>
              <a:rPr lang="en-GB" noProof="0" dirty="0"/>
              <a:t>Define Users </a:t>
            </a:r>
          </a:p>
          <a:p>
            <a:r>
              <a:rPr lang="en-GB" noProof="0" dirty="0"/>
              <a:t>Define Port Settings</a:t>
            </a:r>
          </a:p>
          <a:p>
            <a:r>
              <a:rPr lang="en-GB" noProof="0" dirty="0"/>
              <a:t>Define Functionality (Filter rules,…)</a:t>
            </a:r>
          </a:p>
        </p:txBody>
      </p:sp>
    </p:spTree>
    <p:extLst>
      <p:ext uri="{BB962C8B-B14F-4D97-AF65-F5344CB8AC3E}">
        <p14:creationId xmlns:p14="http://schemas.microsoft.com/office/powerpoint/2010/main" val="311051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Port Status</a:t>
            </a:r>
          </a:p>
        </p:txBody>
      </p:sp>
      <p:sp>
        <p:nvSpPr>
          <p:cNvPr id="3" name="Inhaltsplatzhalter 2"/>
          <p:cNvSpPr>
            <a:spLocks noGrp="1"/>
          </p:cNvSpPr>
          <p:nvPr>
            <p:ph idx="1"/>
          </p:nvPr>
        </p:nvSpPr>
        <p:spPr>
          <a:xfrm>
            <a:off x="1919536" y="1124745"/>
            <a:ext cx="8640960" cy="936104"/>
          </a:xfrm>
        </p:spPr>
        <p:txBody>
          <a:bodyPr>
            <a:normAutofit/>
          </a:bodyPr>
          <a:lstStyle/>
          <a:p>
            <a:r>
              <a:rPr lang="en-GB" sz="2400" dirty="0"/>
              <a:t>Displays current status for all ports.</a:t>
            </a:r>
          </a:p>
        </p:txBody>
      </p:sp>
      <p:pic>
        <p:nvPicPr>
          <p:cNvPr id="4" name="Grafik 3"/>
          <p:cNvPicPr>
            <a:picLocks noChangeAspect="1"/>
          </p:cNvPicPr>
          <p:nvPr/>
        </p:nvPicPr>
        <p:blipFill>
          <a:blip r:embed="rId2"/>
          <a:stretch>
            <a:fillRect/>
          </a:stretch>
        </p:blipFill>
        <p:spPr>
          <a:xfrm>
            <a:off x="1919537" y="2060849"/>
            <a:ext cx="8669155" cy="2285422"/>
          </a:xfrm>
          <a:prstGeom prst="rect">
            <a:avLst/>
          </a:prstGeom>
        </p:spPr>
      </p:pic>
      <p:sp>
        <p:nvSpPr>
          <p:cNvPr id="6" name="Rechteckige Legende 6"/>
          <p:cNvSpPr/>
          <p:nvPr/>
        </p:nvSpPr>
        <p:spPr>
          <a:xfrm>
            <a:off x="3143672" y="5229200"/>
            <a:ext cx="1944216" cy="648072"/>
          </a:xfrm>
          <a:prstGeom prst="wedgeRectCallout">
            <a:avLst>
              <a:gd name="adj1" fmla="val 45276"/>
              <a:gd name="adj2" fmla="val -24067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When Port is activated the Port Status is "PORT_UP"</a:t>
            </a:r>
          </a:p>
        </p:txBody>
      </p:sp>
    </p:spTree>
    <p:extLst>
      <p:ext uri="{BB962C8B-B14F-4D97-AF65-F5344CB8AC3E}">
        <p14:creationId xmlns:p14="http://schemas.microsoft.com/office/powerpoint/2010/main" val="2485440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en-GB" noProof="0" dirty="0"/>
              <a:t>Functionality (Filtering, …)</a:t>
            </a:r>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566363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Filter Rules - Outline</a:t>
            </a:r>
          </a:p>
        </p:txBody>
      </p:sp>
      <p:sp>
        <p:nvSpPr>
          <p:cNvPr id="3" name="Inhaltsplatzhalter 2"/>
          <p:cNvSpPr>
            <a:spLocks noGrp="1"/>
          </p:cNvSpPr>
          <p:nvPr>
            <p:ph idx="1"/>
          </p:nvPr>
        </p:nvSpPr>
        <p:spPr>
          <a:xfrm>
            <a:off x="1905000" y="1524000"/>
            <a:ext cx="8640960" cy="3633267"/>
          </a:xfrm>
        </p:spPr>
        <p:txBody>
          <a:bodyPr>
            <a:noAutofit/>
          </a:bodyPr>
          <a:lstStyle/>
          <a:p>
            <a:r>
              <a:rPr lang="en-GB" sz="2400" dirty="0"/>
              <a:t>Rules are applied in order of the priority.</a:t>
            </a:r>
          </a:p>
          <a:p>
            <a:pPr lvl="1"/>
            <a:r>
              <a:rPr lang="en-GB" sz="2400" dirty="0"/>
              <a:t>Priority is set for every rule; </a:t>
            </a:r>
            <a:br>
              <a:rPr lang="en-GB" sz="2400" dirty="0"/>
            </a:br>
            <a:r>
              <a:rPr lang="en-GB" sz="2400" dirty="0"/>
              <a:t>range between 0 (lowest) and 65535 (highest).</a:t>
            </a:r>
          </a:p>
          <a:p>
            <a:pPr lvl="1"/>
            <a:r>
              <a:rPr lang="en-GB" sz="2400" dirty="0"/>
              <a:t>Default priority is 32768.</a:t>
            </a:r>
          </a:p>
          <a:p>
            <a:r>
              <a:rPr lang="en-GB" sz="2400" dirty="0"/>
              <a:t>Once a packet satisfies a matching filter the corresponding action is performed; the packet is no longer available for filtering.</a:t>
            </a:r>
          </a:p>
          <a:p>
            <a:pPr lvl="1"/>
            <a:r>
              <a:rPr lang="en-GB" sz="2400" dirty="0"/>
              <a:t>If two filters would match only the higher priority is applied!  </a:t>
            </a:r>
          </a:p>
          <a:p>
            <a:r>
              <a:rPr lang="en-GB" sz="2400" dirty="0"/>
              <a:t>If a packet does not satisfy a matching filter the packet is dropped.</a:t>
            </a:r>
          </a:p>
        </p:txBody>
      </p:sp>
      <p:sp>
        <p:nvSpPr>
          <p:cNvPr id="4" name="Rechteck 3"/>
          <p:cNvSpPr/>
          <p:nvPr/>
        </p:nvSpPr>
        <p:spPr>
          <a:xfrm>
            <a:off x="4256458" y="1052736"/>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100" dirty="0"/>
              <a:t>Filter/Match</a:t>
            </a:r>
          </a:p>
        </p:txBody>
      </p:sp>
      <p:sp>
        <p:nvSpPr>
          <p:cNvPr id="5" name="Rechteck 4"/>
          <p:cNvSpPr/>
          <p:nvPr/>
        </p:nvSpPr>
        <p:spPr>
          <a:xfrm>
            <a:off x="2972259" y="1052736"/>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100" dirty="0" err="1"/>
              <a:t>Priority</a:t>
            </a:r>
            <a:endParaRPr lang="de-AT" sz="2100" dirty="0"/>
          </a:p>
        </p:txBody>
      </p:sp>
      <p:sp>
        <p:nvSpPr>
          <p:cNvPr id="6" name="Rechteck 5"/>
          <p:cNvSpPr/>
          <p:nvPr/>
        </p:nvSpPr>
        <p:spPr>
          <a:xfrm>
            <a:off x="6286503" y="1052737"/>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100" dirty="0">
                <a:solidFill>
                  <a:schemeClr val="tx1"/>
                </a:solidFill>
              </a:rPr>
              <a:t>Action</a:t>
            </a:r>
          </a:p>
        </p:txBody>
      </p:sp>
    </p:spTree>
    <p:extLst>
      <p:ext uri="{BB962C8B-B14F-4D97-AF65-F5344CB8AC3E}">
        <p14:creationId xmlns:p14="http://schemas.microsoft.com/office/powerpoint/2010/main" val="3231228885"/>
      </p:ext>
    </p:extLst>
  </p:cSld>
  <p:clrMapOvr>
    <a:masterClrMapping/>
  </p:clrMapOvr>
  <mc:AlternateContent xmlns:mc="http://schemas.openxmlformats.org/markup-compatibility/2006" xmlns:p14="http://schemas.microsoft.com/office/powerpoint/2010/main">
    <mc:Choice Requires="p14">
      <p:transition spd="slow" p14:dur="4000"/>
    </mc:Choice>
    <mc:Fallback xmlns="" xmlns:mv="urn:schemas-microsoft-com:mac:vml">
      <mp:transition xmlns:mp="http://schemas.microsoft.com/office/mac/powerpoint/2008/mai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1500"/>
                                        <p:tgtEl>
                                          <p:spTgt spid="4"/>
                                        </p:tgtEl>
                                      </p:cBhvr>
                                    </p:animEffect>
                                  </p:childTnLst>
                                </p:cTn>
                              </p:par>
                            </p:childTnLst>
                          </p:cTn>
                        </p:par>
                        <p:par>
                          <p:cTn id="12" fill="hold">
                            <p:stCondLst>
                              <p:cond delay="3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Entering Rules 1 – General Parameters</a:t>
            </a:r>
          </a:p>
        </p:txBody>
      </p:sp>
      <p:sp>
        <p:nvSpPr>
          <p:cNvPr id="3" name="Inhaltsplatzhalter 2"/>
          <p:cNvSpPr>
            <a:spLocks noGrp="1"/>
          </p:cNvSpPr>
          <p:nvPr>
            <p:ph idx="1"/>
          </p:nvPr>
        </p:nvSpPr>
        <p:spPr/>
        <p:txBody>
          <a:bodyPr>
            <a:normAutofit/>
          </a:bodyPr>
          <a:lstStyle/>
          <a:p>
            <a:r>
              <a:rPr lang="en-GB" sz="2400" dirty="0"/>
              <a:t>Click the "Add Rule" tab to enter new rules.</a:t>
            </a:r>
          </a:p>
        </p:txBody>
      </p:sp>
      <p:pic>
        <p:nvPicPr>
          <p:cNvPr id="4" name="Grafik 3"/>
          <p:cNvPicPr>
            <a:picLocks noChangeAspect="1"/>
          </p:cNvPicPr>
          <p:nvPr/>
        </p:nvPicPr>
        <p:blipFill>
          <a:blip r:embed="rId2"/>
          <a:stretch>
            <a:fillRect/>
          </a:stretch>
        </p:blipFill>
        <p:spPr>
          <a:xfrm>
            <a:off x="1919536" y="1628800"/>
            <a:ext cx="8494652" cy="4182622"/>
          </a:xfrm>
          <a:prstGeom prst="rect">
            <a:avLst/>
          </a:prstGeom>
        </p:spPr>
      </p:pic>
      <p:sp>
        <p:nvSpPr>
          <p:cNvPr id="7" name="Abgerundetes Rechteck 6"/>
          <p:cNvSpPr/>
          <p:nvPr/>
        </p:nvSpPr>
        <p:spPr>
          <a:xfrm>
            <a:off x="2855640" y="1628800"/>
            <a:ext cx="648072" cy="288032"/>
          </a:xfrm>
          <a:prstGeom prst="roundRect">
            <a:avLst>
              <a:gd name="adj" fmla="val 37547"/>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ige Legende 13"/>
          <p:cNvSpPr/>
          <p:nvPr/>
        </p:nvSpPr>
        <p:spPr>
          <a:xfrm>
            <a:off x="6240017" y="2060849"/>
            <a:ext cx="3226593" cy="360040"/>
          </a:xfrm>
          <a:prstGeom prst="wedgeRectCallout">
            <a:avLst>
              <a:gd name="adj1" fmla="val -89938"/>
              <a:gd name="adj2" fmla="val 6661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User-defined name of the rule </a:t>
            </a:r>
          </a:p>
        </p:txBody>
      </p:sp>
      <p:sp>
        <p:nvSpPr>
          <p:cNvPr id="9" name="Rechteckige Legende 13"/>
          <p:cNvSpPr/>
          <p:nvPr/>
        </p:nvSpPr>
        <p:spPr>
          <a:xfrm>
            <a:off x="4871865" y="2708922"/>
            <a:ext cx="2592288" cy="333331"/>
          </a:xfrm>
          <a:prstGeom prst="wedgeRectCallout">
            <a:avLst>
              <a:gd name="adj1" fmla="val -72021"/>
              <a:gd name="adj2" fmla="val -5254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Detailed description of the rule</a:t>
            </a:r>
          </a:p>
        </p:txBody>
      </p:sp>
      <p:sp>
        <p:nvSpPr>
          <p:cNvPr id="10" name="Rechteckige Legende 13"/>
          <p:cNvSpPr/>
          <p:nvPr/>
        </p:nvSpPr>
        <p:spPr>
          <a:xfrm>
            <a:off x="7859688" y="2826229"/>
            <a:ext cx="2808312" cy="432046"/>
          </a:xfrm>
          <a:prstGeom prst="wedgeRectCallout">
            <a:avLst>
              <a:gd name="adj1" fmla="val -128017"/>
              <a:gd name="adj2" fmla="val 6033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Rule Priority – to stack rules; Default Priority is 32768</a:t>
            </a:r>
          </a:p>
        </p:txBody>
      </p:sp>
      <p:sp>
        <p:nvSpPr>
          <p:cNvPr id="12" name="Ellipse 11"/>
          <p:cNvSpPr/>
          <p:nvPr/>
        </p:nvSpPr>
        <p:spPr>
          <a:xfrm>
            <a:off x="6240016" y="3789041"/>
            <a:ext cx="792088" cy="333333"/>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14" name="Ellipse 13"/>
          <p:cNvSpPr/>
          <p:nvPr/>
        </p:nvSpPr>
        <p:spPr>
          <a:xfrm>
            <a:off x="1991544" y="3792077"/>
            <a:ext cx="792088" cy="333333"/>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15" name="Rechteckige Legende 13"/>
          <p:cNvSpPr/>
          <p:nvPr/>
        </p:nvSpPr>
        <p:spPr>
          <a:xfrm>
            <a:off x="3214534" y="3717033"/>
            <a:ext cx="2520281" cy="330253"/>
          </a:xfrm>
          <a:prstGeom prst="wedgeRectCallout">
            <a:avLst>
              <a:gd name="adj1" fmla="val -66657"/>
              <a:gd name="adj2" fmla="val 3162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Defines the Filter criteria</a:t>
            </a:r>
          </a:p>
        </p:txBody>
      </p:sp>
      <p:sp>
        <p:nvSpPr>
          <p:cNvPr id="16" name="Rechteckige Legende 13"/>
          <p:cNvSpPr/>
          <p:nvPr/>
        </p:nvSpPr>
        <p:spPr>
          <a:xfrm>
            <a:off x="7463006" y="3747813"/>
            <a:ext cx="2951183" cy="491868"/>
          </a:xfrm>
          <a:prstGeom prst="wedgeRectCallout">
            <a:avLst>
              <a:gd name="adj1" fmla="val -64333"/>
              <a:gd name="adj2" fmla="val -90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Defines the Action i.e. what should happen to the matched traffic</a:t>
            </a:r>
          </a:p>
        </p:txBody>
      </p:sp>
    </p:spTree>
    <p:extLst>
      <p:ext uri="{BB962C8B-B14F-4D97-AF65-F5344CB8AC3E}">
        <p14:creationId xmlns:p14="http://schemas.microsoft.com/office/powerpoint/2010/main" val="387914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500"/>
                                        <p:tgtEl>
                                          <p:spTgt spid="16"/>
                                        </p:tgtEl>
                                      </p:cBhvr>
                                    </p:animEffect>
                                    <p:set>
                                      <p:cBhvr>
                                        <p:cTn id="5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5" grpId="0" animBg="1"/>
      <p:bldP spid="15" grpId="1" animBg="1"/>
      <p:bldP spid="16" grpId="0" animBg="1"/>
      <p:bldP spid="16"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Rule - Priority</a:t>
            </a:r>
          </a:p>
        </p:txBody>
      </p:sp>
      <p:sp>
        <p:nvSpPr>
          <p:cNvPr id="3" name="Inhaltsplatzhalter 2"/>
          <p:cNvSpPr>
            <a:spLocks noGrp="1"/>
          </p:cNvSpPr>
          <p:nvPr>
            <p:ph idx="1"/>
          </p:nvPr>
        </p:nvSpPr>
        <p:spPr/>
        <p:txBody>
          <a:bodyPr>
            <a:normAutofit/>
          </a:bodyPr>
          <a:lstStyle/>
          <a:p>
            <a:r>
              <a:rPr lang="en-GB" dirty="0"/>
              <a:t>The Cubro Packetmaster does not allow  handling of an incoming packet twice.  Once the packet matches a rule the packet is processed and there is no second opportunity to process this packet. </a:t>
            </a:r>
          </a:p>
          <a:p>
            <a:endParaRPr lang="en-GB" dirty="0"/>
          </a:p>
          <a:p>
            <a:r>
              <a:rPr lang="en-GB" dirty="0"/>
              <a:t>The priority field is a way to stack rules. The priority value can be anything between 0 and 65535. A higher value will match before a lower one. </a:t>
            </a:r>
          </a:p>
        </p:txBody>
      </p:sp>
    </p:spTree>
    <p:extLst>
      <p:ext uri="{BB962C8B-B14F-4D97-AF65-F5344CB8AC3E}">
        <p14:creationId xmlns:p14="http://schemas.microsoft.com/office/powerpoint/2010/main" val="1193500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11222" y="918098"/>
            <a:ext cx="8424936" cy="575170"/>
          </a:xfrm>
        </p:spPr>
        <p:txBody>
          <a:bodyPr>
            <a:normAutofit fontScale="90000"/>
          </a:bodyPr>
          <a:lstStyle/>
          <a:p>
            <a:r>
              <a:rPr lang="en-GB" dirty="0"/>
              <a:t>Stacking of Rules / Overlapping Flows</a:t>
            </a:r>
            <a:br>
              <a:rPr lang="en-GB" dirty="0"/>
            </a:br>
            <a:endParaRPr lang="en-GB" dirty="0"/>
          </a:p>
        </p:txBody>
      </p:sp>
      <p:sp>
        <p:nvSpPr>
          <p:cNvPr id="6" name="Textfeld 5"/>
          <p:cNvSpPr txBox="1"/>
          <p:nvPr/>
        </p:nvSpPr>
        <p:spPr>
          <a:xfrm>
            <a:off x="1888315" y="1785406"/>
            <a:ext cx="7992888" cy="2677656"/>
          </a:xfrm>
          <a:prstGeom prst="rect">
            <a:avLst/>
          </a:prstGeom>
          <a:noFill/>
        </p:spPr>
        <p:txBody>
          <a:bodyPr wrap="square" rtlCol="0">
            <a:spAutoFit/>
          </a:bodyPr>
          <a:lstStyle/>
          <a:p>
            <a:r>
              <a:rPr lang="en-US" sz="1200" b="1" dirty="0"/>
              <a:t>Required Functionality</a:t>
            </a:r>
          </a:p>
          <a:p>
            <a:pPr marL="171450" indent="-171450">
              <a:buFont typeface="Arial" panose="020B0604020202020204" pitchFamily="34" charset="0"/>
              <a:buChar char="•"/>
            </a:pPr>
            <a:r>
              <a:rPr lang="en-US" sz="1200" dirty="0"/>
              <a:t>Port 1:   input</a:t>
            </a:r>
          </a:p>
          <a:p>
            <a:pPr marL="171450" indent="-171450">
              <a:buFont typeface="Arial" panose="020B0604020202020204" pitchFamily="34" charset="0"/>
              <a:buChar char="•"/>
            </a:pPr>
            <a:r>
              <a:rPr lang="en-US" sz="1200" dirty="0"/>
              <a:t>Port 2:   input</a:t>
            </a:r>
          </a:p>
          <a:p>
            <a:pPr marL="171450" indent="-171450">
              <a:buFont typeface="Arial" panose="020B0604020202020204" pitchFamily="34" charset="0"/>
              <a:buChar char="•"/>
            </a:pPr>
            <a:r>
              <a:rPr lang="en-US" sz="1200" dirty="0"/>
              <a:t>Port 5:   output – aggregate VLAN ID 100 traffic from Port 1 to 4 </a:t>
            </a:r>
          </a:p>
          <a:p>
            <a:pPr marL="171450" indent="-171450">
              <a:buFont typeface="Arial" panose="020B0604020202020204" pitchFamily="34" charset="0"/>
              <a:buChar char="•"/>
            </a:pPr>
            <a:r>
              <a:rPr lang="en-US" sz="1200" dirty="0"/>
              <a:t>Port 6:   output – aggregate all traffic from port 1 to 4</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a:p>
            <a:endParaRPr lang="en-US" sz="1200" dirty="0"/>
          </a:p>
          <a:p>
            <a:r>
              <a:rPr lang="en-US" sz="1200" b="1" dirty="0"/>
              <a:t>Rules/Flows:</a:t>
            </a:r>
          </a:p>
          <a:p>
            <a:endParaRPr lang="en-GB" sz="1200" dirty="0"/>
          </a:p>
          <a:p>
            <a:endParaRPr lang="en-GB" sz="1200" dirty="0"/>
          </a:p>
          <a:p>
            <a:endParaRPr lang="en-US" sz="1200" b="1" dirty="0"/>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0478" y="1798766"/>
            <a:ext cx="3664659" cy="770342"/>
          </a:xfrm>
          <a:prstGeom prst="rect">
            <a:avLst/>
          </a:prstGeom>
        </p:spPr>
      </p:pic>
      <p:cxnSp>
        <p:nvCxnSpPr>
          <p:cNvPr id="8" name="Gerade Verbindung mit Pfeil 7"/>
          <p:cNvCxnSpPr/>
          <p:nvPr/>
        </p:nvCxnSpPr>
        <p:spPr>
          <a:xfrm flipV="1">
            <a:off x="8008995" y="2298095"/>
            <a:ext cx="0" cy="576064"/>
          </a:xfrm>
          <a:prstGeom prst="straightConnector1">
            <a:avLst/>
          </a:prstGeom>
          <a:ln>
            <a:solidFill>
              <a:srgbClr val="92D050"/>
            </a:solidFill>
            <a:tailEnd type="triangle"/>
          </a:ln>
        </p:spPr>
        <p:style>
          <a:lnRef idx="2">
            <a:schemeClr val="accent3"/>
          </a:lnRef>
          <a:fillRef idx="0">
            <a:schemeClr val="accent3"/>
          </a:fillRef>
          <a:effectRef idx="1">
            <a:schemeClr val="accent3"/>
          </a:effectRef>
          <a:fontRef idx="minor">
            <a:schemeClr val="tx1"/>
          </a:fontRef>
        </p:style>
      </p:cxnSp>
      <p:cxnSp>
        <p:nvCxnSpPr>
          <p:cNvPr id="11" name="Gerade Verbindung mit Pfeil 10"/>
          <p:cNvCxnSpPr/>
          <p:nvPr/>
        </p:nvCxnSpPr>
        <p:spPr>
          <a:xfrm flipV="1">
            <a:off x="8008995" y="1510734"/>
            <a:ext cx="0" cy="576064"/>
          </a:xfrm>
          <a:prstGeom prst="straightConnector1">
            <a:avLst/>
          </a:prstGeom>
          <a:ln>
            <a:solidFill>
              <a:srgbClr val="92D050"/>
            </a:solidFill>
            <a:headEnd type="triangle" w="med" len="med"/>
            <a:tailEnd type="none" w="med" len="med"/>
          </a:ln>
        </p:spPr>
        <p:style>
          <a:lnRef idx="2">
            <a:schemeClr val="accent3"/>
          </a:lnRef>
          <a:fillRef idx="0">
            <a:schemeClr val="accent3"/>
          </a:fillRef>
          <a:effectRef idx="1">
            <a:schemeClr val="accent3"/>
          </a:effectRef>
          <a:fontRef idx="minor">
            <a:schemeClr val="tx1"/>
          </a:fontRef>
        </p:style>
      </p:cxnSp>
      <p:cxnSp>
        <p:nvCxnSpPr>
          <p:cNvPr id="14" name="Gerade Verbindung mit Pfeil 13"/>
          <p:cNvCxnSpPr/>
          <p:nvPr/>
        </p:nvCxnSpPr>
        <p:spPr>
          <a:xfrm>
            <a:off x="9233131" y="2374831"/>
            <a:ext cx="0" cy="571337"/>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8873091" y="2347189"/>
            <a:ext cx="0" cy="88701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8441043" y="3219391"/>
            <a:ext cx="1080120" cy="461665"/>
          </a:xfrm>
          <a:prstGeom prst="rect">
            <a:avLst/>
          </a:prstGeom>
          <a:noFill/>
        </p:spPr>
        <p:txBody>
          <a:bodyPr wrap="square" rtlCol="0">
            <a:spAutoFit/>
          </a:bodyPr>
          <a:lstStyle/>
          <a:p>
            <a:pPr algn="ctr"/>
            <a:r>
              <a:rPr lang="de-AT" sz="1200" dirty="0" err="1"/>
              <a:t>Only</a:t>
            </a:r>
            <a:r>
              <a:rPr lang="de-AT" sz="1200" dirty="0"/>
              <a:t> VLAN ID100</a:t>
            </a:r>
            <a:endParaRPr lang="de-DE" sz="1200" dirty="0"/>
          </a:p>
        </p:txBody>
      </p:sp>
      <p:sp>
        <p:nvSpPr>
          <p:cNvPr id="18" name="Textfeld 17"/>
          <p:cNvSpPr txBox="1"/>
          <p:nvPr/>
        </p:nvSpPr>
        <p:spPr>
          <a:xfrm>
            <a:off x="9211853" y="2772535"/>
            <a:ext cx="1080120" cy="461665"/>
          </a:xfrm>
          <a:prstGeom prst="rect">
            <a:avLst/>
          </a:prstGeom>
          <a:noFill/>
        </p:spPr>
        <p:txBody>
          <a:bodyPr wrap="square" rtlCol="0">
            <a:spAutoFit/>
          </a:bodyPr>
          <a:lstStyle/>
          <a:p>
            <a:pPr algn="ctr"/>
            <a:r>
              <a:rPr lang="de-AT" sz="1200" dirty="0"/>
              <a:t>All </a:t>
            </a:r>
            <a:r>
              <a:rPr lang="de-AT" sz="1200" dirty="0" err="1"/>
              <a:t>traffic</a:t>
            </a:r>
            <a:r>
              <a:rPr lang="de-AT" sz="1200" dirty="0"/>
              <a:t> incl. VLAN ID100</a:t>
            </a:r>
            <a:endParaRPr lang="de-DE" sz="1200" dirty="0"/>
          </a:p>
        </p:txBody>
      </p:sp>
      <p:grpSp>
        <p:nvGrpSpPr>
          <p:cNvPr id="26" name="Gruppieren 25"/>
          <p:cNvGrpSpPr/>
          <p:nvPr/>
        </p:nvGrpSpPr>
        <p:grpSpPr>
          <a:xfrm>
            <a:off x="3400483" y="3643393"/>
            <a:ext cx="5090702" cy="253686"/>
            <a:chOff x="1857562" y="3299389"/>
            <a:chExt cx="6250139" cy="332239"/>
          </a:xfrm>
        </p:grpSpPr>
        <p:sp>
          <p:nvSpPr>
            <p:cNvPr id="19" name="Rechteck 18"/>
            <p:cNvSpPr/>
            <p:nvPr/>
          </p:nvSpPr>
          <p:spPr>
            <a:xfrm>
              <a:off x="3141762" y="3299389"/>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Filter/Match</a:t>
              </a:r>
            </a:p>
          </p:txBody>
        </p:sp>
        <p:sp>
          <p:nvSpPr>
            <p:cNvPr id="20" name="Rechteck 19"/>
            <p:cNvSpPr/>
            <p:nvPr/>
          </p:nvSpPr>
          <p:spPr>
            <a:xfrm>
              <a:off x="1857562" y="3299389"/>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Priority</a:t>
              </a:r>
              <a:endParaRPr lang="de-AT" sz="1600" dirty="0"/>
            </a:p>
          </p:txBody>
        </p:sp>
        <p:sp>
          <p:nvSpPr>
            <p:cNvPr id="21" name="Rechteck 20"/>
            <p:cNvSpPr/>
            <p:nvPr/>
          </p:nvSpPr>
          <p:spPr>
            <a:xfrm>
              <a:off x="5171806" y="3299390"/>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Action</a:t>
              </a:r>
            </a:p>
          </p:txBody>
        </p:sp>
      </p:grpSp>
      <p:sp>
        <p:nvSpPr>
          <p:cNvPr id="23" name="Rechteck 22"/>
          <p:cNvSpPr/>
          <p:nvPr/>
        </p:nvSpPr>
        <p:spPr>
          <a:xfrm>
            <a:off x="3544499" y="4200578"/>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=1,VLAN=100</a:t>
            </a:r>
          </a:p>
        </p:txBody>
      </p:sp>
      <p:sp>
        <p:nvSpPr>
          <p:cNvPr id="24" name="Rechteck 23"/>
          <p:cNvSpPr/>
          <p:nvPr/>
        </p:nvSpPr>
        <p:spPr>
          <a:xfrm>
            <a:off x="2260300" y="4200578"/>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40000</a:t>
            </a:r>
            <a:endParaRPr lang="de-AT" sz="2100" dirty="0"/>
          </a:p>
        </p:txBody>
      </p:sp>
      <p:sp>
        <p:nvSpPr>
          <p:cNvPr id="25" name="Rechteck 24"/>
          <p:cNvSpPr/>
          <p:nvPr/>
        </p:nvSpPr>
        <p:spPr>
          <a:xfrm>
            <a:off x="5574544" y="4200579"/>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Output=5</a:t>
            </a:r>
            <a:r>
              <a:rPr lang="de-AT" sz="1600" b="1" dirty="0">
                <a:solidFill>
                  <a:srgbClr val="FF0000"/>
                </a:solidFill>
              </a:rPr>
              <a:t>&amp;6</a:t>
            </a:r>
          </a:p>
        </p:txBody>
      </p:sp>
      <p:sp>
        <p:nvSpPr>
          <p:cNvPr id="27" name="Rechteck 26"/>
          <p:cNvSpPr/>
          <p:nvPr/>
        </p:nvSpPr>
        <p:spPr>
          <a:xfrm>
            <a:off x="3532555" y="4706887"/>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=2,VLAN=100</a:t>
            </a:r>
          </a:p>
        </p:txBody>
      </p:sp>
      <p:sp>
        <p:nvSpPr>
          <p:cNvPr id="28" name="Rechteck 27"/>
          <p:cNvSpPr/>
          <p:nvPr/>
        </p:nvSpPr>
        <p:spPr>
          <a:xfrm>
            <a:off x="2248356" y="4706887"/>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40000</a:t>
            </a:r>
            <a:endParaRPr lang="de-AT" sz="2100" dirty="0"/>
          </a:p>
        </p:txBody>
      </p:sp>
      <p:sp>
        <p:nvSpPr>
          <p:cNvPr id="29" name="Rechteck 28"/>
          <p:cNvSpPr/>
          <p:nvPr/>
        </p:nvSpPr>
        <p:spPr>
          <a:xfrm>
            <a:off x="5562600" y="4706888"/>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Output=5</a:t>
            </a:r>
            <a:r>
              <a:rPr lang="de-AT" sz="1600" b="1" dirty="0">
                <a:solidFill>
                  <a:srgbClr val="FF0000"/>
                </a:solidFill>
              </a:rPr>
              <a:t>&amp;6</a:t>
            </a:r>
          </a:p>
        </p:txBody>
      </p:sp>
      <p:sp>
        <p:nvSpPr>
          <p:cNvPr id="30" name="Rechteck 29"/>
          <p:cNvSpPr/>
          <p:nvPr/>
        </p:nvSpPr>
        <p:spPr>
          <a:xfrm>
            <a:off x="3532555" y="5210943"/>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=1</a:t>
            </a:r>
          </a:p>
        </p:txBody>
      </p:sp>
      <p:sp>
        <p:nvSpPr>
          <p:cNvPr id="31" name="Rechteck 30"/>
          <p:cNvSpPr/>
          <p:nvPr/>
        </p:nvSpPr>
        <p:spPr>
          <a:xfrm>
            <a:off x="2248356" y="5210943"/>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30000</a:t>
            </a:r>
            <a:endParaRPr lang="de-AT" sz="2100" dirty="0"/>
          </a:p>
        </p:txBody>
      </p:sp>
      <p:sp>
        <p:nvSpPr>
          <p:cNvPr id="32" name="Rechteck 31"/>
          <p:cNvSpPr/>
          <p:nvPr/>
        </p:nvSpPr>
        <p:spPr>
          <a:xfrm>
            <a:off x="5562600" y="5210944"/>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a:t>
            </a:r>
            <a:endParaRPr lang="de-AT" sz="1600" b="1" dirty="0">
              <a:solidFill>
                <a:srgbClr val="FF0000"/>
              </a:solidFill>
            </a:endParaRPr>
          </a:p>
        </p:txBody>
      </p:sp>
      <p:sp>
        <p:nvSpPr>
          <p:cNvPr id="33" name="Rechteck 32"/>
          <p:cNvSpPr/>
          <p:nvPr/>
        </p:nvSpPr>
        <p:spPr>
          <a:xfrm>
            <a:off x="3532555" y="5714999"/>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=2</a:t>
            </a:r>
          </a:p>
        </p:txBody>
      </p:sp>
      <p:sp>
        <p:nvSpPr>
          <p:cNvPr id="34" name="Rechteck 33"/>
          <p:cNvSpPr/>
          <p:nvPr/>
        </p:nvSpPr>
        <p:spPr>
          <a:xfrm>
            <a:off x="2248356" y="5714999"/>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30000</a:t>
            </a:r>
            <a:endParaRPr lang="de-AT" sz="2100" dirty="0"/>
          </a:p>
        </p:txBody>
      </p:sp>
      <p:sp>
        <p:nvSpPr>
          <p:cNvPr id="35" name="Rechteck 34"/>
          <p:cNvSpPr/>
          <p:nvPr/>
        </p:nvSpPr>
        <p:spPr>
          <a:xfrm>
            <a:off x="5562600" y="5715000"/>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a:t>
            </a:r>
            <a:endParaRPr lang="de-AT" sz="1600" b="1" dirty="0">
              <a:solidFill>
                <a:srgbClr val="FF0000"/>
              </a:solidFill>
            </a:endParaRPr>
          </a:p>
        </p:txBody>
      </p:sp>
    </p:spTree>
    <p:extLst>
      <p:ext uri="{BB962C8B-B14F-4D97-AF65-F5344CB8AC3E}">
        <p14:creationId xmlns:p14="http://schemas.microsoft.com/office/powerpoint/2010/main" val="896992158"/>
      </p:ext>
    </p:extLst>
  </p:cSld>
  <p:clrMapOvr>
    <a:masterClrMapping/>
  </p:clrMapOvr>
  <mc:AlternateContent xmlns:mc="http://schemas.openxmlformats.org/markup-compatibility/2006" xmlns:p14="http://schemas.microsoft.com/office/powerpoint/2010/main">
    <mc:Choice Requires="p14">
      <p:transition spd="slow" p14:dur="4000"/>
    </mc:Choice>
    <mc:Fallback xmlns="" xmlns:mv="urn:schemas-microsoft-com:mac:vml">
      <mp:transition xmlns:mp="http://schemas.microsoft.com/office/mac/powerpoint/2008/mai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3" grpId="0" animBg="1"/>
      <p:bldP spid="24" grpId="0" animBg="1"/>
      <p:bldP spid="25"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19536" y="332175"/>
            <a:ext cx="8424936" cy="850106"/>
          </a:xfrm>
        </p:spPr>
        <p:txBody>
          <a:bodyPr/>
          <a:lstStyle/>
          <a:p>
            <a:r>
              <a:rPr lang="en-GB" dirty="0"/>
              <a:t>Stacking of Rules / Overlapping Flows</a:t>
            </a:r>
          </a:p>
        </p:txBody>
      </p:sp>
      <p:pic>
        <p:nvPicPr>
          <p:cNvPr id="4" name="Grafik 3"/>
          <p:cNvPicPr>
            <a:picLocks noChangeAspect="1"/>
          </p:cNvPicPr>
          <p:nvPr/>
        </p:nvPicPr>
        <p:blipFill>
          <a:blip r:embed="rId2"/>
          <a:stretch>
            <a:fillRect/>
          </a:stretch>
        </p:blipFill>
        <p:spPr>
          <a:xfrm>
            <a:off x="1739516" y="3585928"/>
            <a:ext cx="8784976" cy="2507369"/>
          </a:xfrm>
          <a:prstGeom prst="rect">
            <a:avLst/>
          </a:prstGeom>
        </p:spPr>
      </p:pic>
      <p:sp>
        <p:nvSpPr>
          <p:cNvPr id="5" name="Textfeld 4"/>
          <p:cNvSpPr txBox="1"/>
          <p:nvPr/>
        </p:nvSpPr>
        <p:spPr>
          <a:xfrm>
            <a:off x="1991544" y="1317327"/>
            <a:ext cx="7992888" cy="1754326"/>
          </a:xfrm>
          <a:prstGeom prst="rect">
            <a:avLst/>
          </a:prstGeom>
          <a:noFill/>
        </p:spPr>
        <p:txBody>
          <a:bodyPr wrap="square" rtlCol="0">
            <a:spAutoFit/>
          </a:bodyPr>
          <a:lstStyle/>
          <a:p>
            <a:r>
              <a:rPr lang="en-US" sz="1200" b="1" dirty="0"/>
              <a:t>Required Functionality</a:t>
            </a:r>
          </a:p>
          <a:p>
            <a:pPr marL="171450" indent="-171450">
              <a:buFont typeface="Arial" panose="020B0604020202020204" pitchFamily="34" charset="0"/>
              <a:buChar char="•"/>
            </a:pPr>
            <a:r>
              <a:rPr lang="en-US" sz="1200" dirty="0"/>
              <a:t>Port 1:   input</a:t>
            </a:r>
          </a:p>
          <a:p>
            <a:pPr marL="171450" indent="-171450">
              <a:buFont typeface="Arial" panose="020B0604020202020204" pitchFamily="34" charset="0"/>
              <a:buChar char="•"/>
            </a:pPr>
            <a:r>
              <a:rPr lang="en-US" sz="1200" dirty="0"/>
              <a:t>Port 2:   input</a:t>
            </a:r>
          </a:p>
          <a:p>
            <a:pPr marL="171450" indent="-171450">
              <a:buFont typeface="Arial" panose="020B0604020202020204" pitchFamily="34" charset="0"/>
              <a:buChar char="•"/>
            </a:pPr>
            <a:r>
              <a:rPr lang="en-US" sz="1200" dirty="0"/>
              <a:t>Port 5:   output – aggregate VLAN ID 100 traffic from Port 1 to 4 </a:t>
            </a:r>
          </a:p>
          <a:p>
            <a:pPr marL="171450" indent="-171450">
              <a:buFont typeface="Arial" panose="020B0604020202020204" pitchFamily="34" charset="0"/>
              <a:buChar char="•"/>
            </a:pPr>
            <a:r>
              <a:rPr lang="en-US" sz="1200" dirty="0"/>
              <a:t>Port 6:   output – aggregate all traffic from port 1 to 4</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3707" y="1330687"/>
            <a:ext cx="3664659" cy="770342"/>
          </a:xfrm>
          <a:prstGeom prst="rect">
            <a:avLst/>
          </a:prstGeom>
        </p:spPr>
      </p:pic>
      <p:cxnSp>
        <p:nvCxnSpPr>
          <p:cNvPr id="7" name="Gerade Verbindung mit Pfeil 6"/>
          <p:cNvCxnSpPr/>
          <p:nvPr/>
        </p:nvCxnSpPr>
        <p:spPr>
          <a:xfrm flipV="1">
            <a:off x="8112224" y="1830016"/>
            <a:ext cx="0" cy="576064"/>
          </a:xfrm>
          <a:prstGeom prst="straightConnector1">
            <a:avLst/>
          </a:prstGeom>
          <a:ln>
            <a:solidFill>
              <a:srgbClr val="92D050"/>
            </a:solidFill>
            <a:tailEnd type="triangle"/>
          </a:ln>
        </p:spPr>
        <p:style>
          <a:lnRef idx="2">
            <a:schemeClr val="accent3"/>
          </a:lnRef>
          <a:fillRef idx="0">
            <a:schemeClr val="accent3"/>
          </a:fillRef>
          <a:effectRef idx="1">
            <a:schemeClr val="accent3"/>
          </a:effectRef>
          <a:fontRef idx="minor">
            <a:schemeClr val="tx1"/>
          </a:fontRef>
        </p:style>
      </p:cxnSp>
      <p:cxnSp>
        <p:nvCxnSpPr>
          <p:cNvPr id="8" name="Gerade Verbindung mit Pfeil 7"/>
          <p:cNvCxnSpPr/>
          <p:nvPr/>
        </p:nvCxnSpPr>
        <p:spPr>
          <a:xfrm flipV="1">
            <a:off x="8112224" y="1042655"/>
            <a:ext cx="0" cy="576064"/>
          </a:xfrm>
          <a:prstGeom prst="straightConnector1">
            <a:avLst/>
          </a:prstGeom>
          <a:ln>
            <a:solidFill>
              <a:srgbClr val="92D050"/>
            </a:solidFill>
            <a:headEnd type="triangle" w="med" len="med"/>
            <a:tailEnd type="none" w="med" len="med"/>
          </a:ln>
        </p:spPr>
        <p:style>
          <a:lnRef idx="2">
            <a:schemeClr val="accent3"/>
          </a:lnRef>
          <a:fillRef idx="0">
            <a:schemeClr val="accent3"/>
          </a:fillRef>
          <a:effectRef idx="1">
            <a:schemeClr val="accent3"/>
          </a:effectRef>
          <a:fontRef idx="minor">
            <a:schemeClr val="tx1"/>
          </a:fontRef>
        </p:style>
      </p:cxnSp>
      <p:cxnSp>
        <p:nvCxnSpPr>
          <p:cNvPr id="9" name="Gerade Verbindung mit Pfeil 8"/>
          <p:cNvCxnSpPr/>
          <p:nvPr/>
        </p:nvCxnSpPr>
        <p:spPr>
          <a:xfrm>
            <a:off x="9336360" y="1906752"/>
            <a:ext cx="0" cy="571337"/>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8976320" y="1844825"/>
            <a:ext cx="0" cy="88701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8544272" y="2751312"/>
            <a:ext cx="1080120" cy="461665"/>
          </a:xfrm>
          <a:prstGeom prst="rect">
            <a:avLst/>
          </a:prstGeom>
          <a:noFill/>
        </p:spPr>
        <p:txBody>
          <a:bodyPr wrap="square" rtlCol="0">
            <a:spAutoFit/>
          </a:bodyPr>
          <a:lstStyle/>
          <a:p>
            <a:pPr algn="ctr"/>
            <a:r>
              <a:rPr lang="de-AT" sz="1200" dirty="0" err="1"/>
              <a:t>Only</a:t>
            </a:r>
            <a:r>
              <a:rPr lang="de-AT" sz="1200" dirty="0"/>
              <a:t> VLAN ID100</a:t>
            </a:r>
            <a:endParaRPr lang="de-DE" sz="1200" dirty="0"/>
          </a:p>
        </p:txBody>
      </p:sp>
      <p:sp>
        <p:nvSpPr>
          <p:cNvPr id="12" name="Textfeld 11"/>
          <p:cNvSpPr txBox="1"/>
          <p:nvPr/>
        </p:nvSpPr>
        <p:spPr>
          <a:xfrm>
            <a:off x="9315082" y="2304456"/>
            <a:ext cx="1080120" cy="461665"/>
          </a:xfrm>
          <a:prstGeom prst="rect">
            <a:avLst/>
          </a:prstGeom>
          <a:noFill/>
        </p:spPr>
        <p:txBody>
          <a:bodyPr wrap="square" rtlCol="0">
            <a:spAutoFit/>
          </a:bodyPr>
          <a:lstStyle/>
          <a:p>
            <a:pPr algn="ctr"/>
            <a:r>
              <a:rPr lang="de-AT" sz="1200" dirty="0"/>
              <a:t>All </a:t>
            </a:r>
            <a:r>
              <a:rPr lang="de-AT" sz="1200" dirty="0" err="1"/>
              <a:t>traffic</a:t>
            </a:r>
            <a:r>
              <a:rPr lang="de-AT" sz="1200" dirty="0"/>
              <a:t> incl. VLAN ID100</a:t>
            </a:r>
            <a:endParaRPr lang="de-DE" sz="1200" dirty="0"/>
          </a:p>
        </p:txBody>
      </p:sp>
    </p:spTree>
    <p:extLst>
      <p:ext uri="{BB962C8B-B14F-4D97-AF65-F5344CB8AC3E}">
        <p14:creationId xmlns:p14="http://schemas.microsoft.com/office/powerpoint/2010/main" val="1511654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3865" y="643543"/>
            <a:ext cx="10972800" cy="1143000"/>
          </a:xfrm>
        </p:spPr>
        <p:txBody>
          <a:bodyPr>
            <a:normAutofit fontScale="90000"/>
          </a:bodyPr>
          <a:lstStyle/>
          <a:p>
            <a:r>
              <a:rPr lang="en-GB" dirty="0"/>
              <a:t>Traffic inside Packetmaster</a:t>
            </a:r>
            <a:br>
              <a:rPr lang="en-GB" dirty="0"/>
            </a:br>
            <a:endParaRPr lang="en-GB" dirty="0"/>
          </a:p>
        </p:txBody>
      </p:sp>
      <p:sp>
        <p:nvSpPr>
          <p:cNvPr id="4" name="Inhaltsplatzhalter 3"/>
          <p:cNvSpPr>
            <a:spLocks noGrp="1"/>
          </p:cNvSpPr>
          <p:nvPr>
            <p:ph idx="1"/>
          </p:nvPr>
        </p:nvSpPr>
        <p:spPr>
          <a:xfrm>
            <a:off x="1600200" y="5486400"/>
            <a:ext cx="8640960" cy="947229"/>
          </a:xfrm>
        </p:spPr>
        <p:txBody>
          <a:bodyPr/>
          <a:lstStyle/>
          <a:p>
            <a:r>
              <a:rPr lang="en-GB" dirty="0"/>
              <a:t>First matching filter processes the packet</a:t>
            </a:r>
          </a:p>
        </p:txBody>
      </p:sp>
      <p:grpSp>
        <p:nvGrpSpPr>
          <p:cNvPr id="3" name="Gruppieren 2"/>
          <p:cNvGrpSpPr/>
          <p:nvPr/>
        </p:nvGrpSpPr>
        <p:grpSpPr>
          <a:xfrm>
            <a:off x="1583176" y="2224297"/>
            <a:ext cx="8649452" cy="2736304"/>
            <a:chOff x="378512" y="1412776"/>
            <a:chExt cx="8802000" cy="2929499"/>
          </a:xfrm>
        </p:grpSpPr>
        <p:sp>
          <p:nvSpPr>
            <p:cNvPr id="5" name="Abgerundetes Rechteck 4"/>
            <p:cNvSpPr/>
            <p:nvPr/>
          </p:nvSpPr>
          <p:spPr>
            <a:xfrm>
              <a:off x="378512" y="2056889"/>
              <a:ext cx="8802000" cy="945000"/>
            </a:xfrm>
            <a:prstGeom prst="roundRect">
              <a:avLst>
                <a:gd name="adj" fmla="val 11375"/>
              </a:avLst>
            </a:prstGeom>
            <a:solidFill>
              <a:schemeClr val="bg1">
                <a:lumMod val="85000"/>
              </a:schemeClr>
            </a:solidFill>
            <a:ln>
              <a:noFill/>
            </a:ln>
            <a:scene3d>
              <a:camera prst="orthographicFront"/>
              <a:lightRig rig="threePt" dir="t"/>
            </a:scene3d>
            <a:sp3d>
              <a:bevelT w="95250"/>
              <a:bevelB w="952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Gerade Verbindung 14"/>
            <p:cNvCxnSpPr/>
            <p:nvPr/>
          </p:nvCxnSpPr>
          <p:spPr>
            <a:xfrm>
              <a:off x="638054" y="2217068"/>
              <a:ext cx="295420" cy="0"/>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a:off x="638054" y="2312319"/>
              <a:ext cx="295420" cy="3945"/>
            </a:xfrm>
            <a:prstGeom prst="line">
              <a:avLst/>
            </a:prstGeom>
            <a:ln w="38100">
              <a:solidFill>
                <a:srgbClr val="FF0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638054" y="2501504"/>
              <a:ext cx="295420" cy="0"/>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4" name="Gerade Verbindung 33"/>
            <p:cNvCxnSpPr>
              <a:stCxn id="113" idx="3"/>
            </p:cNvCxnSpPr>
            <p:nvPr/>
          </p:nvCxnSpPr>
          <p:spPr>
            <a:xfrm flipH="1">
              <a:off x="1751772" y="3837912"/>
              <a:ext cx="1574" cy="491864"/>
            </a:xfrm>
            <a:prstGeom prst="line">
              <a:avLst/>
            </a:prstGeom>
            <a:ln w="38100">
              <a:solidFill>
                <a:srgbClr val="FF0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a:off x="638053" y="2599079"/>
              <a:ext cx="295421" cy="3945"/>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53" name="Rechteck 52"/>
            <p:cNvSpPr/>
            <p:nvPr/>
          </p:nvSpPr>
          <p:spPr>
            <a:xfrm rot="5400000">
              <a:off x="636045" y="2390648"/>
              <a:ext cx="872342" cy="27748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27000" rIns="27000" rtlCol="0" anchor="ctr"/>
            <a:lstStyle/>
            <a:p>
              <a:pPr algn="ctr"/>
              <a:r>
                <a:rPr lang="en-US" sz="1100" dirty="0"/>
                <a:t>CRC check</a:t>
              </a:r>
            </a:p>
          </p:txBody>
        </p:sp>
        <p:cxnSp>
          <p:nvCxnSpPr>
            <p:cNvPr id="28" name="Gerade Verbindung 27"/>
            <p:cNvCxnSpPr/>
            <p:nvPr/>
          </p:nvCxnSpPr>
          <p:spPr>
            <a:xfrm>
              <a:off x="1210959" y="2221013"/>
              <a:ext cx="418705" cy="0"/>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a:off x="1210959" y="2316264"/>
              <a:ext cx="417784" cy="0"/>
            </a:xfrm>
            <a:prstGeom prst="line">
              <a:avLst/>
            </a:prstGeom>
            <a:ln w="38100">
              <a:solidFill>
                <a:srgbClr val="FF0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p:nvCxnSpPr>
          <p:spPr>
            <a:xfrm flipV="1">
              <a:off x="1210959" y="2501504"/>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a:off x="1210958" y="2603024"/>
              <a:ext cx="418706" cy="0"/>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45" name="Rechteck 44"/>
            <p:cNvSpPr/>
            <p:nvPr/>
          </p:nvSpPr>
          <p:spPr>
            <a:xfrm rot="5400000">
              <a:off x="1500928" y="1540591"/>
              <a:ext cx="666919" cy="411290"/>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65535</a:t>
              </a:r>
            </a:p>
          </p:txBody>
        </p:sp>
        <p:cxnSp>
          <p:nvCxnSpPr>
            <p:cNvPr id="50" name="Gerade Verbindung 49"/>
            <p:cNvCxnSpPr/>
            <p:nvPr/>
          </p:nvCxnSpPr>
          <p:spPr>
            <a:xfrm>
              <a:off x="1628741" y="2217068"/>
              <a:ext cx="677547" cy="3945"/>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p:nvCxnSpPr>
          <p:spPr>
            <a:xfrm flipV="1">
              <a:off x="1887583" y="2501504"/>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a:xfrm>
              <a:off x="1887582" y="2603024"/>
              <a:ext cx="418706" cy="0"/>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61" name="Rechteck 60"/>
            <p:cNvSpPr/>
            <p:nvPr/>
          </p:nvSpPr>
          <p:spPr>
            <a:xfrm rot="5400000">
              <a:off x="2164827" y="1540591"/>
              <a:ext cx="666920" cy="411290"/>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65534</a:t>
              </a:r>
            </a:p>
          </p:txBody>
        </p:sp>
        <p:cxnSp>
          <p:nvCxnSpPr>
            <p:cNvPr id="62" name="Gerade Verbindung 61"/>
            <p:cNvCxnSpPr/>
            <p:nvPr/>
          </p:nvCxnSpPr>
          <p:spPr>
            <a:xfrm flipV="1">
              <a:off x="2292641" y="2221014"/>
              <a:ext cx="682142" cy="3"/>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p:nvCxnSpPr>
          <p:spPr>
            <a:xfrm flipV="1">
              <a:off x="2556079" y="2501504"/>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a:xfrm>
              <a:off x="2556077" y="2603024"/>
              <a:ext cx="418706" cy="0"/>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66" name="Rechteck 65"/>
            <p:cNvSpPr/>
            <p:nvPr/>
          </p:nvSpPr>
          <p:spPr>
            <a:xfrm rot="5400000">
              <a:off x="2833322" y="1540591"/>
              <a:ext cx="666920" cy="411290"/>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65533</a:t>
              </a:r>
            </a:p>
          </p:txBody>
        </p:sp>
        <p:cxnSp>
          <p:nvCxnSpPr>
            <p:cNvPr id="67" name="Gerade Verbindung 66"/>
            <p:cNvCxnSpPr/>
            <p:nvPr/>
          </p:nvCxnSpPr>
          <p:spPr>
            <a:xfrm flipV="1">
              <a:off x="2974783" y="2221015"/>
              <a:ext cx="664339" cy="2"/>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p:nvCxnSpPr>
          <p:spPr>
            <a:xfrm flipV="1">
              <a:off x="3220417" y="2501505"/>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71" name="Rechteck 70"/>
            <p:cNvSpPr/>
            <p:nvPr/>
          </p:nvSpPr>
          <p:spPr>
            <a:xfrm rot="5400000">
              <a:off x="3497660" y="1540592"/>
              <a:ext cx="666921" cy="411290"/>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65532</a:t>
              </a:r>
            </a:p>
          </p:txBody>
        </p:sp>
        <p:cxnSp>
          <p:nvCxnSpPr>
            <p:cNvPr id="72" name="Gerade Verbindung 71"/>
            <p:cNvCxnSpPr/>
            <p:nvPr/>
          </p:nvCxnSpPr>
          <p:spPr>
            <a:xfrm flipV="1">
              <a:off x="3639122" y="2221012"/>
              <a:ext cx="663329" cy="5"/>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3" name="Gerade Verbindung 72"/>
            <p:cNvCxnSpPr/>
            <p:nvPr/>
          </p:nvCxnSpPr>
          <p:spPr>
            <a:xfrm flipV="1">
              <a:off x="3883746" y="2501503"/>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75" name="Rechteck 74"/>
            <p:cNvSpPr/>
            <p:nvPr/>
          </p:nvSpPr>
          <p:spPr>
            <a:xfrm rot="5400000">
              <a:off x="3978159" y="2404787"/>
              <a:ext cx="872343" cy="249209"/>
            </a:xfrm>
            <a:prstGeom prst="rect">
              <a:avLst/>
            </a:prstGeom>
            <a:solidFill>
              <a:schemeClr val="tx1">
                <a:lumMod val="65000"/>
                <a:lumOff val="35000"/>
                <a:alpha val="30000"/>
              </a:schemeClr>
            </a:solid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5</a:t>
              </a:r>
            </a:p>
          </p:txBody>
        </p:sp>
        <p:sp>
          <p:nvSpPr>
            <p:cNvPr id="76" name="Rechteck 75"/>
            <p:cNvSpPr/>
            <p:nvPr/>
          </p:nvSpPr>
          <p:spPr>
            <a:xfrm rot="5400000">
              <a:off x="4160990" y="1540591"/>
              <a:ext cx="666919" cy="411290"/>
            </a:xfrm>
            <a:prstGeom prst="rect">
              <a:avLst/>
            </a:prstGeom>
            <a:solidFill>
              <a:srgbClr val="7030A0"/>
            </a:solid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65531</a:t>
              </a:r>
            </a:p>
          </p:txBody>
        </p:sp>
        <p:cxnSp>
          <p:nvCxnSpPr>
            <p:cNvPr id="77" name="Gerade Verbindung 76"/>
            <p:cNvCxnSpPr/>
            <p:nvPr/>
          </p:nvCxnSpPr>
          <p:spPr>
            <a:xfrm>
              <a:off x="4539679" y="2221016"/>
              <a:ext cx="418705" cy="0"/>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8" name="Gerade Verbindung 77"/>
            <p:cNvCxnSpPr/>
            <p:nvPr/>
          </p:nvCxnSpPr>
          <p:spPr>
            <a:xfrm flipV="1">
              <a:off x="4539679" y="2501506"/>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80" name="Rechteck 79"/>
            <p:cNvSpPr/>
            <p:nvPr/>
          </p:nvSpPr>
          <p:spPr>
            <a:xfrm rot="5400000">
              <a:off x="4634092" y="2404790"/>
              <a:ext cx="872343" cy="249209"/>
            </a:xfrm>
            <a:prstGeom prst="rect">
              <a:avLst/>
            </a:prstGeom>
            <a:solidFill>
              <a:schemeClr val="tx1">
                <a:lumMod val="65000"/>
                <a:lumOff val="35000"/>
                <a:alpha val="10000"/>
              </a:schemeClr>
            </a:solid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6</a:t>
              </a:r>
            </a:p>
          </p:txBody>
        </p:sp>
        <p:sp>
          <p:nvSpPr>
            <p:cNvPr id="81" name="Rechteck 80"/>
            <p:cNvSpPr/>
            <p:nvPr/>
          </p:nvSpPr>
          <p:spPr>
            <a:xfrm rot="5400000">
              <a:off x="4816922" y="1540592"/>
              <a:ext cx="666922" cy="411290"/>
            </a:xfrm>
            <a:prstGeom prst="rect">
              <a:avLst/>
            </a:prstGeom>
            <a:solidFill>
              <a:srgbClr val="7030A0"/>
            </a:solidFill>
            <a:ln>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65530</a:t>
              </a:r>
            </a:p>
          </p:txBody>
        </p:sp>
        <p:cxnSp>
          <p:nvCxnSpPr>
            <p:cNvPr id="82" name="Gerade Verbindung 81"/>
            <p:cNvCxnSpPr/>
            <p:nvPr/>
          </p:nvCxnSpPr>
          <p:spPr>
            <a:xfrm>
              <a:off x="5205691" y="2221015"/>
              <a:ext cx="1739456" cy="2"/>
            </a:xfrm>
            <a:prstGeom prst="line">
              <a:avLst/>
            </a:prstGeom>
            <a:ln w="38100">
              <a:solidFill>
                <a:srgbClr val="00B050">
                  <a:alpha val="96000"/>
                </a:srgbClr>
              </a:solidFill>
              <a:prstDash val="sysDash"/>
              <a:tailEnd type="triangle" w="med" len="lg"/>
            </a:ln>
          </p:spPr>
          <p:style>
            <a:lnRef idx="1">
              <a:schemeClr val="accent1"/>
            </a:lnRef>
            <a:fillRef idx="0">
              <a:schemeClr val="accent1"/>
            </a:fillRef>
            <a:effectRef idx="0">
              <a:schemeClr val="accent1"/>
            </a:effectRef>
            <a:fontRef idx="minor">
              <a:schemeClr val="tx1"/>
            </a:fontRef>
          </p:style>
        </p:cxnSp>
        <p:cxnSp>
          <p:nvCxnSpPr>
            <p:cNvPr id="83" name="Gerade Verbindung 82"/>
            <p:cNvCxnSpPr/>
            <p:nvPr/>
          </p:nvCxnSpPr>
          <p:spPr>
            <a:xfrm flipV="1">
              <a:off x="5205691" y="2501503"/>
              <a:ext cx="1739456" cy="3948"/>
            </a:xfrm>
            <a:prstGeom prst="line">
              <a:avLst/>
            </a:prstGeom>
            <a:ln w="38100">
              <a:solidFill>
                <a:srgbClr val="FFC000">
                  <a:alpha val="96000"/>
                </a:srgbClr>
              </a:solidFill>
              <a:prstDash val="sysDash"/>
              <a:tailEnd type="triangle" w="med" len="lg"/>
            </a:ln>
          </p:spPr>
          <p:style>
            <a:lnRef idx="1">
              <a:schemeClr val="accent1"/>
            </a:lnRef>
            <a:fillRef idx="0">
              <a:schemeClr val="accent1"/>
            </a:fillRef>
            <a:effectRef idx="0">
              <a:schemeClr val="accent1"/>
            </a:effectRef>
            <a:fontRef idx="minor">
              <a:schemeClr val="tx1"/>
            </a:fontRef>
          </p:style>
        </p:cxnSp>
        <p:sp>
          <p:nvSpPr>
            <p:cNvPr id="95" name="Rechteck 94"/>
            <p:cNvSpPr/>
            <p:nvPr/>
          </p:nvSpPr>
          <p:spPr>
            <a:xfrm rot="5400000">
              <a:off x="6634501" y="2404787"/>
              <a:ext cx="872343" cy="249209"/>
            </a:xfrm>
            <a:prstGeom prst="rect">
              <a:avLst/>
            </a:prstGeom>
            <a:solidFill>
              <a:schemeClr val="tx1">
                <a:lumMod val="65000"/>
                <a:lumOff val="35000"/>
                <a:alpha val="30000"/>
              </a:schemeClr>
            </a:solid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a:t>
              </a:r>
            </a:p>
          </p:txBody>
        </p:sp>
        <p:sp>
          <p:nvSpPr>
            <p:cNvPr id="96" name="Rechteck 95"/>
            <p:cNvSpPr/>
            <p:nvPr/>
          </p:nvSpPr>
          <p:spPr>
            <a:xfrm rot="5400000">
              <a:off x="6817332" y="1540591"/>
              <a:ext cx="666919" cy="411290"/>
            </a:xfrm>
            <a:prstGeom prst="rect">
              <a:avLst/>
            </a:prstGeom>
            <a:solidFill>
              <a:srgbClr val="7030A0"/>
            </a:solid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00001</a:t>
              </a:r>
            </a:p>
          </p:txBody>
        </p:sp>
        <p:cxnSp>
          <p:nvCxnSpPr>
            <p:cNvPr id="97" name="Gerade Verbindung 96"/>
            <p:cNvCxnSpPr/>
            <p:nvPr/>
          </p:nvCxnSpPr>
          <p:spPr>
            <a:xfrm>
              <a:off x="7206100" y="2221016"/>
              <a:ext cx="418705" cy="0"/>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8" name="Gerade Verbindung 97"/>
            <p:cNvCxnSpPr/>
            <p:nvPr/>
          </p:nvCxnSpPr>
          <p:spPr>
            <a:xfrm flipV="1">
              <a:off x="7206100" y="2501507"/>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100" name="Rechteck 99"/>
            <p:cNvSpPr/>
            <p:nvPr/>
          </p:nvSpPr>
          <p:spPr>
            <a:xfrm rot="5400000">
              <a:off x="7300513" y="2404791"/>
              <a:ext cx="872343" cy="249209"/>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n</a:t>
              </a:r>
            </a:p>
          </p:txBody>
        </p:sp>
        <p:sp>
          <p:nvSpPr>
            <p:cNvPr id="101" name="Rechteck 100"/>
            <p:cNvSpPr/>
            <p:nvPr/>
          </p:nvSpPr>
          <p:spPr>
            <a:xfrm rot="5400000">
              <a:off x="7483342" y="1540593"/>
              <a:ext cx="666923" cy="411290"/>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050" dirty="0" err="1"/>
                <a:t>Priority</a:t>
              </a:r>
              <a:r>
                <a:rPr lang="de-AT" sz="1050" dirty="0"/>
                <a:t> 00000</a:t>
              </a:r>
            </a:p>
          </p:txBody>
        </p:sp>
        <p:cxnSp>
          <p:nvCxnSpPr>
            <p:cNvPr id="103" name="Gerade Verbindung 102"/>
            <p:cNvCxnSpPr/>
            <p:nvPr/>
          </p:nvCxnSpPr>
          <p:spPr>
            <a:xfrm flipV="1">
              <a:off x="7874236" y="2501507"/>
              <a:ext cx="417784" cy="3945"/>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105" name="Rechteck 104"/>
            <p:cNvSpPr/>
            <p:nvPr/>
          </p:nvSpPr>
          <p:spPr>
            <a:xfrm rot="5400000">
              <a:off x="8037299" y="2336140"/>
              <a:ext cx="872343" cy="386513"/>
            </a:xfrm>
            <a:prstGeom prst="rect">
              <a:avLst/>
            </a:prstGeom>
            <a:solidFill>
              <a:srgbClr val="FF000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err="1">
                  <a:solidFill>
                    <a:schemeClr val="tx1"/>
                  </a:solidFill>
                </a:rPr>
                <a:t>No</a:t>
              </a:r>
              <a:r>
                <a:rPr lang="de-AT" sz="1350" dirty="0">
                  <a:solidFill>
                    <a:schemeClr val="tx1"/>
                  </a:solidFill>
                </a:rPr>
                <a:t> </a:t>
              </a:r>
              <a:r>
                <a:rPr lang="de-AT" sz="1350" dirty="0" err="1">
                  <a:solidFill>
                    <a:schemeClr val="tx1"/>
                  </a:solidFill>
                </a:rPr>
                <a:t>match</a:t>
              </a:r>
              <a:endParaRPr lang="de-AT" sz="1350" dirty="0">
                <a:solidFill>
                  <a:schemeClr val="tx1"/>
                </a:solidFill>
              </a:endParaRPr>
            </a:p>
          </p:txBody>
        </p:sp>
        <p:cxnSp>
          <p:nvCxnSpPr>
            <p:cNvPr id="107" name="Gerade Verbindung 106"/>
            <p:cNvCxnSpPr>
              <a:stCxn id="116" idx="3"/>
            </p:cNvCxnSpPr>
            <p:nvPr/>
          </p:nvCxnSpPr>
          <p:spPr>
            <a:xfrm flipH="1">
              <a:off x="3084584" y="3837905"/>
              <a:ext cx="921" cy="504369"/>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a:stCxn id="117" idx="3"/>
            </p:cNvCxnSpPr>
            <p:nvPr/>
          </p:nvCxnSpPr>
          <p:spPr>
            <a:xfrm>
              <a:off x="7736685" y="3850415"/>
              <a:ext cx="0" cy="491860"/>
            </a:xfrm>
            <a:prstGeom prst="line">
              <a:avLst/>
            </a:prstGeom>
            <a:ln w="38100">
              <a:solidFill>
                <a:srgbClr val="00B05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9" name="Gerade Verbindung 108"/>
            <p:cNvCxnSpPr>
              <a:stCxn id="105" idx="3"/>
              <a:endCxn id="110" idx="0"/>
            </p:cNvCxnSpPr>
            <p:nvPr/>
          </p:nvCxnSpPr>
          <p:spPr>
            <a:xfrm>
              <a:off x="8404820" y="2965567"/>
              <a:ext cx="0" cy="504359"/>
            </a:xfrm>
            <a:prstGeom prst="line">
              <a:avLst/>
            </a:prstGeom>
            <a:ln w="38100">
              <a:solidFill>
                <a:srgbClr val="FFC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pic>
          <p:nvPicPr>
            <p:cNvPr id="110" name="Grafik 109"/>
            <p:cNvPicPr>
              <a:picLocks noChangeAspect="1"/>
            </p:cNvPicPr>
            <p:nvPr/>
          </p:nvPicPr>
          <p:blipFill rotWithShape="1">
            <a:blip r:embed="rId2" cstate="print">
              <a:extLst>
                <a:ext uri="{28A0092B-C50C-407E-A947-70E740481C1C}">
                  <a14:useLocalDpi xmlns:a14="http://schemas.microsoft.com/office/drawing/2010/main" val="0"/>
                </a:ext>
              </a:extLst>
            </a:blip>
            <a:srcRect l="18549" r="22159"/>
            <a:stretch/>
          </p:blipFill>
          <p:spPr>
            <a:xfrm>
              <a:off x="8142911" y="3469926"/>
              <a:ext cx="523817" cy="558426"/>
            </a:xfrm>
            <a:prstGeom prst="rect">
              <a:avLst/>
            </a:prstGeom>
          </p:spPr>
        </p:pic>
        <p:sp>
          <p:nvSpPr>
            <p:cNvPr id="113" name="Rechteck 112"/>
            <p:cNvSpPr/>
            <p:nvPr/>
          </p:nvSpPr>
          <p:spPr>
            <a:xfrm rot="5400000">
              <a:off x="1317174" y="3277136"/>
              <a:ext cx="872343" cy="249209"/>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solidFill>
                    <a:schemeClr val="tx1"/>
                  </a:solidFill>
                </a:rPr>
                <a:t>Action 1</a:t>
              </a:r>
            </a:p>
          </p:txBody>
        </p:sp>
        <p:sp>
          <p:nvSpPr>
            <p:cNvPr id="117" name="Rechteck 116"/>
            <p:cNvSpPr/>
            <p:nvPr/>
          </p:nvSpPr>
          <p:spPr>
            <a:xfrm rot="5400000">
              <a:off x="7300513" y="3289639"/>
              <a:ext cx="872343" cy="249209"/>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solidFill>
                    <a:schemeClr val="tx1"/>
                  </a:solidFill>
                </a:rPr>
                <a:t>Action n</a:t>
              </a:r>
            </a:p>
          </p:txBody>
        </p:sp>
        <p:sp>
          <p:nvSpPr>
            <p:cNvPr id="116" name="Rechteck 115"/>
            <p:cNvSpPr/>
            <p:nvPr/>
          </p:nvSpPr>
          <p:spPr>
            <a:xfrm rot="5400000">
              <a:off x="2649333" y="3277129"/>
              <a:ext cx="872343" cy="249209"/>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solidFill>
                    <a:schemeClr val="tx1"/>
                  </a:solidFill>
                </a:rPr>
                <a:t>Action 3</a:t>
              </a:r>
            </a:p>
          </p:txBody>
        </p:sp>
        <p:sp>
          <p:nvSpPr>
            <p:cNvPr id="44" name="Rechteck 43"/>
            <p:cNvSpPr/>
            <p:nvPr/>
          </p:nvSpPr>
          <p:spPr>
            <a:xfrm rot="5400000">
              <a:off x="1318097" y="2404787"/>
              <a:ext cx="872343" cy="249209"/>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1</a:t>
              </a:r>
            </a:p>
          </p:txBody>
        </p:sp>
        <p:sp>
          <p:nvSpPr>
            <p:cNvPr id="56" name="Rechteck 55"/>
            <p:cNvSpPr/>
            <p:nvPr/>
          </p:nvSpPr>
          <p:spPr>
            <a:xfrm rot="5400000">
              <a:off x="1981996" y="2404788"/>
              <a:ext cx="872343" cy="249209"/>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2</a:t>
              </a:r>
            </a:p>
          </p:txBody>
        </p:sp>
        <p:sp>
          <p:nvSpPr>
            <p:cNvPr id="65" name="Rechteck 64"/>
            <p:cNvSpPr/>
            <p:nvPr/>
          </p:nvSpPr>
          <p:spPr>
            <a:xfrm rot="5400000">
              <a:off x="2650491" y="2404789"/>
              <a:ext cx="872343" cy="249209"/>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3</a:t>
              </a:r>
            </a:p>
          </p:txBody>
        </p:sp>
        <p:sp>
          <p:nvSpPr>
            <p:cNvPr id="70" name="Rechteck 69"/>
            <p:cNvSpPr/>
            <p:nvPr/>
          </p:nvSpPr>
          <p:spPr>
            <a:xfrm rot="5400000">
              <a:off x="3314830" y="2404789"/>
              <a:ext cx="872343" cy="249209"/>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50" dirty="0"/>
                <a:t>Filter 4</a:t>
              </a:r>
            </a:p>
          </p:txBody>
        </p:sp>
      </p:grpSp>
    </p:spTree>
    <p:extLst>
      <p:ext uri="{BB962C8B-B14F-4D97-AF65-F5344CB8AC3E}">
        <p14:creationId xmlns:p14="http://schemas.microsoft.com/office/powerpoint/2010/main" val="1462622697"/>
      </p:ext>
    </p:extLst>
  </p:cSld>
  <p:clrMapOvr>
    <a:masterClrMapping/>
  </p:clrMapOvr>
  <mc:AlternateContent xmlns:mc="http://schemas.openxmlformats.org/markup-compatibility/2006" xmlns:p14="http://schemas.microsoft.com/office/powerpoint/2010/main">
    <mc:Choice Requires="p14">
      <p:transition spd="slow" p14:dur="4000"/>
    </mc:Choice>
    <mc:Fallback xmlns="" xmlns:mv="urn:schemas-microsoft-com:mac:vml">
      <mp:transition xmlns:mp="http://schemas.microsoft.com/office/mac/powerpoint/2008/main" spd="slow" advTm="3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42083" y="447336"/>
            <a:ext cx="8640960" cy="850106"/>
          </a:xfrm>
        </p:spPr>
        <p:txBody>
          <a:bodyPr/>
          <a:lstStyle/>
          <a:p>
            <a:r>
              <a:rPr lang="en-GB" dirty="0"/>
              <a:t>Overlapping Filters</a:t>
            </a:r>
          </a:p>
        </p:txBody>
      </p:sp>
      <p:graphicFrame>
        <p:nvGraphicFramePr>
          <p:cNvPr id="4" name="Inhaltsplatzhalter 3"/>
          <p:cNvGraphicFramePr>
            <a:graphicFrameLocks noGrp="1"/>
          </p:cNvGraphicFramePr>
          <p:nvPr>
            <p:ph sz="half" idx="1"/>
            <p:extLst>
              <p:ext uri="{D42A27DB-BD31-4B8C-83A1-F6EECF244321}">
                <p14:modId xmlns:p14="http://schemas.microsoft.com/office/powerpoint/2010/main" val="578840641"/>
              </p:ext>
            </p:extLst>
          </p:nvPr>
        </p:nvGraphicFramePr>
        <p:xfrm>
          <a:off x="6174098" y="1522288"/>
          <a:ext cx="3492062" cy="3394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Inhaltsplatzhalter 4"/>
          <p:cNvSpPr>
            <a:spLocks noGrp="1"/>
          </p:cNvSpPr>
          <p:nvPr>
            <p:ph sz="half" idx="2"/>
          </p:nvPr>
        </p:nvSpPr>
        <p:spPr>
          <a:xfrm>
            <a:off x="1919536" y="1676400"/>
            <a:ext cx="4398579" cy="1230560"/>
          </a:xfrm>
        </p:spPr>
        <p:txBody>
          <a:bodyPr vert="horz" lIns="68580" tIns="34290" rIns="68580" bIns="34290" rtlCol="0">
            <a:normAutofit/>
          </a:bodyPr>
          <a:lstStyle/>
          <a:p>
            <a:r>
              <a:rPr lang="en-GB" sz="2000" dirty="0"/>
              <a:t>Sometimes the same traffic is desired at multiple outputs.</a:t>
            </a:r>
            <a:endParaRPr lang="en-GB" sz="1400" dirty="0"/>
          </a:p>
        </p:txBody>
      </p:sp>
      <p:cxnSp>
        <p:nvCxnSpPr>
          <p:cNvPr id="6" name="Gerade Verbindung 5"/>
          <p:cNvCxnSpPr/>
          <p:nvPr/>
        </p:nvCxnSpPr>
        <p:spPr>
          <a:xfrm>
            <a:off x="9469092" y="3180110"/>
            <a:ext cx="938048" cy="0"/>
          </a:xfrm>
          <a:prstGeom prst="line">
            <a:avLst/>
          </a:prstGeom>
          <a:ln w="38100">
            <a:solidFill>
              <a:srgbClr val="FF00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8523160" y="4066447"/>
            <a:ext cx="1883980" cy="0"/>
          </a:xfrm>
          <a:prstGeom prst="line">
            <a:avLst/>
          </a:prstGeom>
          <a:ln w="38100">
            <a:solidFill>
              <a:srgbClr val="7030A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8948830" y="3609247"/>
            <a:ext cx="1458311" cy="0"/>
          </a:xfrm>
          <a:prstGeom prst="line">
            <a:avLst/>
          </a:prstGeom>
          <a:ln w="38100">
            <a:solidFill>
              <a:srgbClr val="FFFF00">
                <a:alpha val="96000"/>
              </a:srgb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17" name="Inhaltsplatzhalter 2"/>
          <p:cNvSpPr txBox="1">
            <a:spLocks/>
          </p:cNvSpPr>
          <p:nvPr/>
        </p:nvSpPr>
        <p:spPr>
          <a:xfrm>
            <a:off x="9599158" y="2877506"/>
            <a:ext cx="1036583" cy="302604"/>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lumMod val="75000"/>
                    <a:lumOff val="25000"/>
                  </a:schemeClr>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lumMod val="75000"/>
                    <a:lumOff val="25000"/>
                  </a:schemeClr>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lumMod val="75000"/>
                    <a:lumOff val="25000"/>
                  </a:schemeClr>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lumMod val="75000"/>
                    <a:lumOff val="25000"/>
                  </a:schemeClr>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350" dirty="0"/>
              <a:t>Output 1</a:t>
            </a:r>
          </a:p>
        </p:txBody>
      </p:sp>
      <p:sp>
        <p:nvSpPr>
          <p:cNvPr id="18" name="Inhaltsplatzhalter 2"/>
          <p:cNvSpPr txBox="1">
            <a:spLocks/>
          </p:cNvSpPr>
          <p:nvPr/>
        </p:nvSpPr>
        <p:spPr>
          <a:xfrm>
            <a:off x="9429680" y="3803255"/>
            <a:ext cx="1229710" cy="302604"/>
          </a:xfrm>
          <a:prstGeom prst="rect">
            <a:avLst/>
          </a:prstGeom>
        </p:spPr>
        <p:txBody>
          <a:bodyPr vert="horz" lIns="68580" tIns="34290" rIns="68580" bIns="34290" rtlCol="0">
            <a:normAutofit fontScale="92500"/>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lumMod val="75000"/>
                    <a:lumOff val="25000"/>
                  </a:schemeClr>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lumMod val="75000"/>
                    <a:lumOff val="25000"/>
                  </a:schemeClr>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lumMod val="75000"/>
                    <a:lumOff val="25000"/>
                  </a:schemeClr>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lumMod val="75000"/>
                    <a:lumOff val="25000"/>
                  </a:schemeClr>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350" dirty="0"/>
              <a:t>Output 1,2,3</a:t>
            </a:r>
          </a:p>
        </p:txBody>
      </p:sp>
      <p:sp>
        <p:nvSpPr>
          <p:cNvPr id="19" name="Inhaltsplatzhalter 2"/>
          <p:cNvSpPr txBox="1">
            <a:spLocks/>
          </p:cNvSpPr>
          <p:nvPr/>
        </p:nvSpPr>
        <p:spPr>
          <a:xfrm>
            <a:off x="9451176" y="3322408"/>
            <a:ext cx="1115411" cy="302604"/>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lumMod val="75000"/>
                    <a:lumOff val="25000"/>
                  </a:schemeClr>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lumMod val="75000"/>
                    <a:lumOff val="25000"/>
                  </a:schemeClr>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lumMod val="75000"/>
                    <a:lumOff val="25000"/>
                  </a:schemeClr>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lumMod val="75000"/>
                    <a:lumOff val="25000"/>
                  </a:schemeClr>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350" dirty="0"/>
              <a:t>Output 1,2</a:t>
            </a:r>
          </a:p>
        </p:txBody>
      </p:sp>
      <p:sp>
        <p:nvSpPr>
          <p:cNvPr id="20" name="Inhaltsplatzhalter 4"/>
          <p:cNvSpPr txBox="1">
            <a:spLocks/>
          </p:cNvSpPr>
          <p:nvPr/>
        </p:nvSpPr>
        <p:spPr>
          <a:xfrm>
            <a:off x="1847528" y="2434317"/>
            <a:ext cx="4398579" cy="2349861"/>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lumMod val="75000"/>
                    <a:lumOff val="25000"/>
                  </a:schemeClr>
                </a:solidFill>
                <a:latin typeface="Verdana" pitchFamily="34" charset="0"/>
                <a:ea typeface="+mn-ea"/>
                <a:cs typeface="+mn-cs"/>
              </a:defRPr>
            </a:lvl1pPr>
            <a:lvl2pPr marL="742950" indent="-285750" algn="l" defTabSz="914400" rtl="0" eaLnBrk="1" latinLnBrk="0" hangingPunct="1">
              <a:spcBef>
                <a:spcPct val="20000"/>
              </a:spcBef>
              <a:buClr>
                <a:srgbClr val="FFFF00"/>
              </a:buClr>
              <a:buFont typeface="Wingdings" pitchFamily="2" charset="2"/>
              <a:buChar char="§"/>
              <a:defRPr sz="2400" kern="1200">
                <a:solidFill>
                  <a:schemeClr val="tx1">
                    <a:lumMod val="75000"/>
                    <a:lumOff val="25000"/>
                  </a:schemeClr>
                </a:solidFill>
                <a:latin typeface="Verdana" pitchFamily="34" charset="0"/>
                <a:ea typeface="+mn-ea"/>
                <a:cs typeface="+mn-cs"/>
              </a:defRPr>
            </a:lvl2pPr>
            <a:lvl3pPr marL="1143000" indent="-228600" algn="l" defTabSz="914400" rtl="0" eaLnBrk="1" latinLnBrk="0" hangingPunct="1">
              <a:spcBef>
                <a:spcPct val="20000"/>
              </a:spcBef>
              <a:buClr>
                <a:srgbClr val="417CAB"/>
              </a:buClr>
              <a:buFont typeface="Wingdings" pitchFamily="2" charset="2"/>
              <a:buChar char="§"/>
              <a:defRPr sz="2000" kern="1200">
                <a:solidFill>
                  <a:schemeClr val="tx1">
                    <a:lumMod val="75000"/>
                    <a:lumOff val="25000"/>
                  </a:schemeClr>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lumMod val="75000"/>
                    <a:lumOff val="25000"/>
                  </a:schemeClr>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lvl="1">
              <a:buClr>
                <a:schemeClr val="tx1">
                  <a:lumMod val="50000"/>
                  <a:lumOff val="50000"/>
                </a:schemeClr>
              </a:buClr>
            </a:pPr>
            <a:r>
              <a:rPr lang="en-US" sz="1800" dirty="0"/>
              <a:t>Assign highest priority to smallest traffic portion </a:t>
            </a:r>
            <a:br>
              <a:rPr lang="en-US" sz="1800" dirty="0"/>
            </a:br>
            <a:r>
              <a:rPr lang="en-US" sz="1800" dirty="0"/>
              <a:t>(most detailed filter criteria)</a:t>
            </a:r>
          </a:p>
          <a:p>
            <a:pPr lvl="1">
              <a:buClr>
                <a:schemeClr val="tx1">
                  <a:lumMod val="50000"/>
                  <a:lumOff val="50000"/>
                </a:schemeClr>
              </a:buClr>
            </a:pPr>
            <a:r>
              <a:rPr lang="en-US" sz="1800" dirty="0"/>
              <a:t>Send traffic to all other ports where needed</a:t>
            </a:r>
          </a:p>
          <a:p>
            <a:pPr lvl="1">
              <a:buClr>
                <a:schemeClr val="tx1">
                  <a:lumMod val="50000"/>
                  <a:lumOff val="50000"/>
                </a:schemeClr>
              </a:buClr>
            </a:pPr>
            <a:r>
              <a:rPr lang="en-US" sz="1800" dirty="0"/>
              <a:t>Continue with setup for other filters</a:t>
            </a:r>
          </a:p>
        </p:txBody>
      </p:sp>
      <p:sp>
        <p:nvSpPr>
          <p:cNvPr id="12" name="Rechteck 11"/>
          <p:cNvSpPr/>
          <p:nvPr/>
        </p:nvSpPr>
        <p:spPr>
          <a:xfrm>
            <a:off x="3944463" y="5302348"/>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=6,IP, TCP Port 80</a:t>
            </a:r>
          </a:p>
        </p:txBody>
      </p:sp>
      <p:sp>
        <p:nvSpPr>
          <p:cNvPr id="13" name="Rechteck 12"/>
          <p:cNvSpPr/>
          <p:nvPr/>
        </p:nvSpPr>
        <p:spPr>
          <a:xfrm>
            <a:off x="2660264" y="5302348"/>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60000</a:t>
            </a:r>
            <a:endParaRPr lang="de-AT" sz="2100" dirty="0"/>
          </a:p>
        </p:txBody>
      </p:sp>
      <p:sp>
        <p:nvSpPr>
          <p:cNvPr id="14" name="Rechteck 13"/>
          <p:cNvSpPr/>
          <p:nvPr/>
        </p:nvSpPr>
        <p:spPr>
          <a:xfrm>
            <a:off x="5974508" y="5302349"/>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Output=1,2,3</a:t>
            </a:r>
            <a:endParaRPr lang="de-AT" sz="1600" b="1" dirty="0">
              <a:solidFill>
                <a:srgbClr val="FF0000"/>
              </a:solidFill>
            </a:endParaRPr>
          </a:p>
        </p:txBody>
      </p:sp>
      <p:sp>
        <p:nvSpPr>
          <p:cNvPr id="15" name="Rechteck 14"/>
          <p:cNvSpPr/>
          <p:nvPr/>
        </p:nvSpPr>
        <p:spPr>
          <a:xfrm>
            <a:off x="3932519" y="5808657"/>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=6,TCP Port 80</a:t>
            </a:r>
          </a:p>
        </p:txBody>
      </p:sp>
      <p:sp>
        <p:nvSpPr>
          <p:cNvPr id="16" name="Rechteck 15"/>
          <p:cNvSpPr/>
          <p:nvPr/>
        </p:nvSpPr>
        <p:spPr>
          <a:xfrm>
            <a:off x="2648320" y="5808657"/>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50000</a:t>
            </a:r>
            <a:endParaRPr lang="de-AT" sz="2100" dirty="0"/>
          </a:p>
        </p:txBody>
      </p:sp>
      <p:sp>
        <p:nvSpPr>
          <p:cNvPr id="21" name="Rechteck 20"/>
          <p:cNvSpPr/>
          <p:nvPr/>
        </p:nvSpPr>
        <p:spPr>
          <a:xfrm>
            <a:off x="5962564" y="5808658"/>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Output=1,2</a:t>
            </a:r>
            <a:endParaRPr lang="de-AT" sz="1600" b="1" dirty="0">
              <a:solidFill>
                <a:srgbClr val="FF0000"/>
              </a:solidFill>
            </a:endParaRPr>
          </a:p>
        </p:txBody>
      </p:sp>
      <p:sp>
        <p:nvSpPr>
          <p:cNvPr id="22" name="Rechteck 21"/>
          <p:cNvSpPr/>
          <p:nvPr/>
        </p:nvSpPr>
        <p:spPr>
          <a:xfrm>
            <a:off x="3932519" y="6312713"/>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a:t>
            </a:r>
          </a:p>
        </p:txBody>
      </p:sp>
      <p:sp>
        <p:nvSpPr>
          <p:cNvPr id="23" name="Rechteck 22"/>
          <p:cNvSpPr/>
          <p:nvPr/>
        </p:nvSpPr>
        <p:spPr>
          <a:xfrm>
            <a:off x="2648320" y="6312713"/>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40000</a:t>
            </a:r>
            <a:endParaRPr lang="de-AT" sz="2100" dirty="0"/>
          </a:p>
        </p:txBody>
      </p:sp>
      <p:sp>
        <p:nvSpPr>
          <p:cNvPr id="24" name="Rechteck 23"/>
          <p:cNvSpPr/>
          <p:nvPr/>
        </p:nvSpPr>
        <p:spPr>
          <a:xfrm>
            <a:off x="5962564" y="6312714"/>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a:t>
            </a:r>
            <a:endParaRPr lang="de-AT" sz="1600" b="1" dirty="0">
              <a:solidFill>
                <a:srgbClr val="FF0000"/>
              </a:solidFill>
            </a:endParaRPr>
          </a:p>
        </p:txBody>
      </p:sp>
    </p:spTree>
    <p:extLst>
      <p:ext uri="{BB962C8B-B14F-4D97-AF65-F5344CB8AC3E}">
        <p14:creationId xmlns:p14="http://schemas.microsoft.com/office/powerpoint/2010/main" val="4150002554"/>
      </p:ext>
    </p:extLst>
  </p:cSld>
  <p:clrMapOvr>
    <a:masterClrMapping/>
  </p:clrMapOvr>
  <mc:AlternateContent xmlns:mc="http://schemas.openxmlformats.org/markup-compatibility/2006" xmlns:p14="http://schemas.microsoft.com/office/powerpoint/2010/main">
    <mc:Choice Requires="p14">
      <p:transition spd="slow" p14:dur="4000"/>
    </mc:Choice>
    <mc:Fallback xmlns="" xmlns:mv="urn:schemas-microsoft-com:mac:vml">
      <mp:transition xmlns:mp="http://schemas.microsoft.com/office/mac/powerpoint/2008/mai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21" grpId="0" animBg="1"/>
      <p:bldP spid="22" grpId="0" animBg="1"/>
      <p:bldP spid="23" grpId="0" animBg="1"/>
      <p:bldP spid="2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Overlapping Filters</a:t>
            </a:r>
          </a:p>
        </p:txBody>
      </p:sp>
      <p:pic>
        <p:nvPicPr>
          <p:cNvPr id="5" name="Grafik 4"/>
          <p:cNvPicPr>
            <a:picLocks noChangeAspect="1"/>
          </p:cNvPicPr>
          <p:nvPr/>
        </p:nvPicPr>
        <p:blipFill>
          <a:blip r:embed="rId2"/>
          <a:stretch>
            <a:fillRect/>
          </a:stretch>
        </p:blipFill>
        <p:spPr>
          <a:xfrm>
            <a:off x="1847528" y="1196752"/>
            <a:ext cx="8579296" cy="3167186"/>
          </a:xfrm>
          <a:prstGeom prst="rect">
            <a:avLst/>
          </a:prstGeom>
        </p:spPr>
      </p:pic>
      <p:sp>
        <p:nvSpPr>
          <p:cNvPr id="6" name="Rechteck 5"/>
          <p:cNvSpPr/>
          <p:nvPr/>
        </p:nvSpPr>
        <p:spPr>
          <a:xfrm>
            <a:off x="3154016" y="4444666"/>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=6,IP, TCP Port 80</a:t>
            </a:r>
          </a:p>
        </p:txBody>
      </p:sp>
      <p:sp>
        <p:nvSpPr>
          <p:cNvPr id="7" name="Rechteck 6"/>
          <p:cNvSpPr/>
          <p:nvPr/>
        </p:nvSpPr>
        <p:spPr>
          <a:xfrm>
            <a:off x="1869817" y="4444666"/>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60000</a:t>
            </a:r>
            <a:endParaRPr lang="de-AT" sz="2100" dirty="0"/>
          </a:p>
        </p:txBody>
      </p:sp>
      <p:sp>
        <p:nvSpPr>
          <p:cNvPr id="8" name="Rechteck 7"/>
          <p:cNvSpPr/>
          <p:nvPr/>
        </p:nvSpPr>
        <p:spPr>
          <a:xfrm>
            <a:off x="5184061" y="4444667"/>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Output=1,2,3</a:t>
            </a:r>
            <a:endParaRPr lang="de-AT" sz="1600" b="1" dirty="0">
              <a:solidFill>
                <a:srgbClr val="FF0000"/>
              </a:solidFill>
            </a:endParaRPr>
          </a:p>
        </p:txBody>
      </p:sp>
      <p:sp>
        <p:nvSpPr>
          <p:cNvPr id="9" name="Rechteck 8"/>
          <p:cNvSpPr/>
          <p:nvPr/>
        </p:nvSpPr>
        <p:spPr>
          <a:xfrm>
            <a:off x="3142072" y="4950975"/>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=6,TCP Port 80</a:t>
            </a:r>
          </a:p>
        </p:txBody>
      </p:sp>
      <p:sp>
        <p:nvSpPr>
          <p:cNvPr id="10" name="Rechteck 9"/>
          <p:cNvSpPr/>
          <p:nvPr/>
        </p:nvSpPr>
        <p:spPr>
          <a:xfrm>
            <a:off x="1857873" y="4950975"/>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50000</a:t>
            </a:r>
            <a:endParaRPr lang="de-AT" sz="2100" dirty="0"/>
          </a:p>
        </p:txBody>
      </p:sp>
      <p:sp>
        <p:nvSpPr>
          <p:cNvPr id="11" name="Rechteck 10"/>
          <p:cNvSpPr/>
          <p:nvPr/>
        </p:nvSpPr>
        <p:spPr>
          <a:xfrm>
            <a:off x="5172117" y="4950976"/>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Output=1,2</a:t>
            </a:r>
            <a:endParaRPr lang="de-AT" sz="1600" b="1" dirty="0">
              <a:solidFill>
                <a:srgbClr val="FF0000"/>
              </a:solidFill>
            </a:endParaRPr>
          </a:p>
        </p:txBody>
      </p:sp>
      <p:sp>
        <p:nvSpPr>
          <p:cNvPr id="12" name="Rechteck 11"/>
          <p:cNvSpPr/>
          <p:nvPr/>
        </p:nvSpPr>
        <p:spPr>
          <a:xfrm>
            <a:off x="3142072" y="5455031"/>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=6</a:t>
            </a:r>
          </a:p>
        </p:txBody>
      </p:sp>
      <p:sp>
        <p:nvSpPr>
          <p:cNvPr id="13" name="Rechteck 12"/>
          <p:cNvSpPr/>
          <p:nvPr/>
        </p:nvSpPr>
        <p:spPr>
          <a:xfrm>
            <a:off x="1857873" y="5455031"/>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40000</a:t>
            </a:r>
            <a:endParaRPr lang="de-AT" sz="2100" dirty="0"/>
          </a:p>
        </p:txBody>
      </p:sp>
      <p:sp>
        <p:nvSpPr>
          <p:cNvPr id="14" name="Rechteck 13"/>
          <p:cNvSpPr/>
          <p:nvPr/>
        </p:nvSpPr>
        <p:spPr>
          <a:xfrm>
            <a:off x="5172117" y="5455032"/>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a:t>
            </a:r>
            <a:endParaRPr lang="de-AT" sz="1600" b="1" dirty="0">
              <a:solidFill>
                <a:srgbClr val="FF0000"/>
              </a:solidFill>
            </a:endParaRPr>
          </a:p>
        </p:txBody>
      </p:sp>
    </p:spTree>
    <p:extLst>
      <p:ext uri="{BB962C8B-B14F-4D97-AF65-F5344CB8AC3E}">
        <p14:creationId xmlns:p14="http://schemas.microsoft.com/office/powerpoint/2010/main" val="369476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Default Configuration – EX2</a:t>
            </a:r>
          </a:p>
        </p:txBody>
      </p:sp>
      <p:sp>
        <p:nvSpPr>
          <p:cNvPr id="3" name="Inhaltsplatzhalter 2"/>
          <p:cNvSpPr>
            <a:spLocks noGrp="1"/>
          </p:cNvSpPr>
          <p:nvPr>
            <p:ph sz="half" idx="2"/>
          </p:nvPr>
        </p:nvSpPr>
        <p:spPr>
          <a:xfrm>
            <a:off x="1991544" y="980728"/>
            <a:ext cx="4130060" cy="3951288"/>
          </a:xfrm>
        </p:spPr>
        <p:txBody>
          <a:bodyPr>
            <a:normAutofit lnSpcReduction="10000"/>
          </a:bodyPr>
          <a:lstStyle/>
          <a:p>
            <a:r>
              <a:rPr lang="en-GB" dirty="0"/>
              <a:t>Management Interface</a:t>
            </a:r>
          </a:p>
          <a:p>
            <a:pPr lvl="1"/>
            <a:r>
              <a:rPr lang="en-GB" sz="1600" dirty="0"/>
              <a:t>IP: 192.168.0.200</a:t>
            </a:r>
          </a:p>
          <a:p>
            <a:pPr lvl="1"/>
            <a:r>
              <a:rPr lang="en-GB" sz="1600" dirty="0"/>
              <a:t>Mask: 255.255.255.0</a:t>
            </a:r>
          </a:p>
          <a:p>
            <a:pPr lvl="1"/>
            <a:r>
              <a:rPr lang="en-GB" sz="1600" dirty="0"/>
              <a:t>GW: 192.168.0.1</a:t>
            </a:r>
          </a:p>
          <a:p>
            <a:endParaRPr lang="en-GB" dirty="0"/>
          </a:p>
          <a:p>
            <a:r>
              <a:rPr lang="en-GB" dirty="0"/>
              <a:t>Port Setup</a:t>
            </a:r>
          </a:p>
          <a:p>
            <a:pPr lvl="1"/>
            <a:r>
              <a:rPr lang="en-GB" sz="1600" dirty="0"/>
              <a:t>Port 1 to 4: </a:t>
            </a:r>
            <a:r>
              <a:rPr lang="en-GB" sz="1600" dirty="0" err="1"/>
              <a:t>Autoneg</a:t>
            </a:r>
            <a:r>
              <a:rPr lang="en-GB" sz="1600" dirty="0"/>
              <a:t> ON</a:t>
            </a:r>
          </a:p>
          <a:p>
            <a:pPr lvl="1"/>
            <a:r>
              <a:rPr lang="en-GB" sz="1600" dirty="0"/>
              <a:t>Port 5 to 6: 1G</a:t>
            </a:r>
          </a:p>
          <a:p>
            <a:endParaRPr lang="en-GB" dirty="0"/>
          </a:p>
          <a:p>
            <a:r>
              <a:rPr lang="en-GB" dirty="0"/>
              <a:t>Default Flows/Filters</a:t>
            </a:r>
          </a:p>
          <a:p>
            <a:pPr lvl="1"/>
            <a:r>
              <a:rPr lang="en-GB" sz="2200" dirty="0"/>
              <a:t>None</a:t>
            </a:r>
            <a:endParaRPr lang="en-GB" sz="1600" dirty="0"/>
          </a:p>
        </p:txBody>
      </p:sp>
      <p:sp>
        <p:nvSpPr>
          <p:cNvPr id="7" name="Inhaltsplatzhalter 8"/>
          <p:cNvSpPr>
            <a:spLocks noGrp="1"/>
          </p:cNvSpPr>
          <p:nvPr>
            <p:ph sz="quarter" idx="4"/>
          </p:nvPr>
        </p:nvSpPr>
        <p:spPr>
          <a:xfrm>
            <a:off x="6193613" y="986697"/>
            <a:ext cx="4474389" cy="3951288"/>
          </a:xfrm>
        </p:spPr>
        <p:txBody>
          <a:bodyPr>
            <a:normAutofit fontScale="92500" lnSpcReduction="10000"/>
          </a:bodyPr>
          <a:lstStyle/>
          <a:p>
            <a:r>
              <a:rPr lang="en-GB" dirty="0"/>
              <a:t>Web Login</a:t>
            </a:r>
          </a:p>
          <a:p>
            <a:pPr lvl="1"/>
            <a:r>
              <a:rPr lang="en-GB" dirty="0"/>
              <a:t>At 1</a:t>
            </a:r>
            <a:r>
              <a:rPr lang="en-GB" baseline="30000" dirty="0"/>
              <a:t>st</a:t>
            </a:r>
            <a:r>
              <a:rPr lang="en-GB" dirty="0"/>
              <a:t> login user/password is NOT required.</a:t>
            </a:r>
          </a:p>
          <a:p>
            <a:pPr lvl="1"/>
            <a:r>
              <a:rPr lang="en-GB" dirty="0"/>
              <a:t>A </a:t>
            </a:r>
            <a:r>
              <a:rPr lang="en-GB" dirty="0" err="1"/>
              <a:t>superuser</a:t>
            </a:r>
            <a:r>
              <a:rPr lang="en-GB" dirty="0"/>
              <a:t> is defined by default but not active</a:t>
            </a:r>
          </a:p>
          <a:p>
            <a:pPr lvl="2"/>
            <a:r>
              <a:rPr lang="en-GB" sz="2000" dirty="0"/>
              <a:t>User: admin</a:t>
            </a:r>
          </a:p>
          <a:p>
            <a:pPr lvl="2"/>
            <a:r>
              <a:rPr lang="en-GB" sz="2000" dirty="0"/>
              <a:t>Password: </a:t>
            </a:r>
            <a:r>
              <a:rPr lang="en-GB" sz="2000" dirty="0" err="1"/>
              <a:t>cubro</a:t>
            </a:r>
            <a:endParaRPr lang="en-GB" sz="2000" dirty="0"/>
          </a:p>
          <a:p>
            <a:pPr lvl="3"/>
            <a:r>
              <a:rPr lang="en-GB" sz="1800" dirty="0"/>
              <a:t>This user is a </a:t>
            </a:r>
            <a:r>
              <a:rPr lang="en-GB" sz="1800" dirty="0" err="1"/>
              <a:t>superuser</a:t>
            </a:r>
            <a:r>
              <a:rPr lang="en-GB" sz="1800" dirty="0"/>
              <a:t> with full rights.</a:t>
            </a:r>
            <a:endParaRPr lang="en-GB" sz="2200" dirty="0"/>
          </a:p>
          <a:p>
            <a:r>
              <a:rPr lang="en-GB" dirty="0" err="1"/>
              <a:t>ssh</a:t>
            </a:r>
            <a:r>
              <a:rPr lang="en-GB" dirty="0"/>
              <a:t> Login</a:t>
            </a:r>
          </a:p>
          <a:p>
            <a:pPr lvl="1"/>
            <a:r>
              <a:rPr lang="en-GB" sz="2200" dirty="0"/>
              <a:t>User: root </a:t>
            </a:r>
          </a:p>
          <a:p>
            <a:pPr lvl="1"/>
            <a:r>
              <a:rPr lang="en-GB" sz="2200" dirty="0"/>
              <a:t>Password: fucik1</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63596" y="4797153"/>
            <a:ext cx="4708668" cy="1076531"/>
          </a:xfrm>
          <a:prstGeom prst="rect">
            <a:avLst/>
          </a:prstGeom>
        </p:spPr>
      </p:pic>
    </p:spTree>
    <p:extLst>
      <p:ext uri="{BB962C8B-B14F-4D97-AF65-F5344CB8AC3E}">
        <p14:creationId xmlns:p14="http://schemas.microsoft.com/office/powerpoint/2010/main" val="24625021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1828800" y="1206703"/>
            <a:ext cx="5565937" cy="5376659"/>
          </a:xfrm>
          <a:prstGeom prst="rect">
            <a:avLst/>
          </a:prstGeom>
        </p:spPr>
      </p:pic>
      <p:sp>
        <p:nvSpPr>
          <p:cNvPr id="2" name="Titel 1"/>
          <p:cNvSpPr>
            <a:spLocks noGrp="1"/>
          </p:cNvSpPr>
          <p:nvPr>
            <p:ph type="title"/>
          </p:nvPr>
        </p:nvSpPr>
        <p:spPr/>
        <p:txBody>
          <a:bodyPr/>
          <a:lstStyle/>
          <a:p>
            <a:r>
              <a:rPr lang="en-GB" dirty="0"/>
              <a:t>Entering Rules 2 – Match Fields</a:t>
            </a:r>
          </a:p>
        </p:txBody>
      </p:sp>
      <p:sp>
        <p:nvSpPr>
          <p:cNvPr id="11" name="Rechteckige Legende 10"/>
          <p:cNvSpPr/>
          <p:nvPr/>
        </p:nvSpPr>
        <p:spPr>
          <a:xfrm>
            <a:off x="7186602" y="4201469"/>
            <a:ext cx="2298634" cy="576065"/>
          </a:xfrm>
          <a:prstGeom prst="wedgeRectCallout">
            <a:avLst>
              <a:gd name="adj1" fmla="val -161956"/>
              <a:gd name="adj2" fmla="val -7597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IP masks are entered in CIDR notation – e.g. /24</a:t>
            </a:r>
          </a:p>
        </p:txBody>
      </p:sp>
      <p:sp>
        <p:nvSpPr>
          <p:cNvPr id="13" name="Rechteckige Legende 12"/>
          <p:cNvSpPr/>
          <p:nvPr/>
        </p:nvSpPr>
        <p:spPr>
          <a:xfrm>
            <a:off x="7194078" y="2977334"/>
            <a:ext cx="3226593" cy="576064"/>
          </a:xfrm>
          <a:prstGeom prst="wedgeRectCallout">
            <a:avLst>
              <a:gd name="adj1" fmla="val -125406"/>
              <a:gd name="adj2" fmla="val -16132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If VLAN filtering is required chose “match tagged traffic only”</a:t>
            </a:r>
          </a:p>
        </p:txBody>
      </p:sp>
      <p:sp>
        <p:nvSpPr>
          <p:cNvPr id="14" name="Rechteckige Legende 13"/>
          <p:cNvSpPr/>
          <p:nvPr/>
        </p:nvSpPr>
        <p:spPr>
          <a:xfrm>
            <a:off x="7194078" y="1582034"/>
            <a:ext cx="3226593" cy="1035261"/>
          </a:xfrm>
          <a:prstGeom prst="wedgeRectCallout">
            <a:avLst>
              <a:gd name="adj1" fmla="val -127016"/>
              <a:gd name="adj2" fmla="val -1992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 ports to apply rules</a:t>
            </a:r>
          </a:p>
          <a:p>
            <a:r>
              <a:rPr lang="en-US" sz="1400" dirty="0">
                <a:solidFill>
                  <a:schemeClr val="tx1"/>
                </a:solidFill>
              </a:rPr>
              <a:t>Separator e.g. 1,3 or ranges e.g. 2-4</a:t>
            </a:r>
          </a:p>
          <a:p>
            <a:r>
              <a:rPr lang="en-US" sz="1400" dirty="0">
                <a:solidFill>
                  <a:schemeClr val="tx1"/>
                </a:solidFill>
              </a:rPr>
              <a:t>If empty the rule is valid for any incoming traffic </a:t>
            </a:r>
            <a:r>
              <a:rPr lang="en-US" sz="1400" dirty="0">
                <a:solidFill>
                  <a:schemeClr val="tx1"/>
                </a:solidFill>
                <a:sym typeface="Wingdings" panose="05000000000000000000" pitchFamily="2" charset="2"/>
              </a:rPr>
              <a:t> valid for all inputs</a:t>
            </a:r>
            <a:endParaRPr lang="en-US" sz="1400" dirty="0">
              <a:solidFill>
                <a:schemeClr val="tx1"/>
              </a:solidFill>
            </a:endParaRPr>
          </a:p>
        </p:txBody>
      </p:sp>
    </p:spTree>
    <p:extLst>
      <p:ext uri="{BB962C8B-B14F-4D97-AF65-F5344CB8AC3E}">
        <p14:creationId xmlns:p14="http://schemas.microsoft.com/office/powerpoint/2010/main" val="229081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1000"/>
                            </p:stCondLst>
                            <p:childTnLst>
                              <p:par>
                                <p:cTn id="28" presetID="10" presetClass="exit" presetSubtype="0" fill="hold" grpId="1" nodeType="afterEffect">
                                  <p:stCondLst>
                                    <p:cond delay="3000"/>
                                  </p:stCondLst>
                                  <p:childTnLst>
                                    <p:animEffect transition="out" filter="fade">
                                      <p:cBhvr>
                                        <p:cTn id="29" dur="500"/>
                                        <p:tgtEl>
                                          <p:spTgt spid="11"/>
                                        </p:tgtEl>
                                      </p:cBhvr>
                                    </p:animEffect>
                                    <p:set>
                                      <p:cBhvr>
                                        <p:cTn id="3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3" grpId="0" animBg="1"/>
      <p:bldP spid="13" grpId="1" animBg="1"/>
      <p:bldP spid="14" grpId="0" animBg="1"/>
      <p:bldP spid="14"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Match Fields – important</a:t>
            </a:r>
          </a:p>
        </p:txBody>
      </p:sp>
      <p:sp>
        <p:nvSpPr>
          <p:cNvPr id="3" name="Inhaltsplatzhalter 2"/>
          <p:cNvSpPr>
            <a:spLocks noGrp="1"/>
          </p:cNvSpPr>
          <p:nvPr>
            <p:ph idx="1"/>
          </p:nvPr>
        </p:nvSpPr>
        <p:spPr/>
        <p:txBody>
          <a:bodyPr/>
          <a:lstStyle/>
          <a:p>
            <a:r>
              <a:rPr lang="en-GB" dirty="0"/>
              <a:t>Empty fields are like a wildcard and </a:t>
            </a:r>
            <a:br>
              <a:rPr lang="en-GB" dirty="0"/>
            </a:br>
            <a:r>
              <a:rPr lang="en-GB" dirty="0"/>
              <a:t>not considered further </a:t>
            </a:r>
            <a:r>
              <a:rPr lang="en-GB" dirty="0">
                <a:sym typeface="Wingdings" panose="05000000000000000000" pitchFamily="2" charset="2"/>
              </a:rPr>
              <a:t> to be considered as </a:t>
            </a:r>
            <a:r>
              <a:rPr lang="en-GB" dirty="0"/>
              <a:t>any value</a:t>
            </a:r>
          </a:p>
          <a:p>
            <a:r>
              <a:rPr lang="en-GB" dirty="0"/>
              <a:t>To filter out a full duplex communication requires two filter rules.</a:t>
            </a:r>
          </a:p>
          <a:p>
            <a:endParaRPr lang="en-GB" dirty="0"/>
          </a:p>
          <a:p>
            <a:endParaRPr lang="en-GB" dirty="0"/>
          </a:p>
          <a:p>
            <a:endParaRPr lang="en-GB" dirty="0"/>
          </a:p>
          <a:p>
            <a:endParaRPr lang="en-GB" dirty="0"/>
          </a:p>
        </p:txBody>
      </p:sp>
      <p:sp>
        <p:nvSpPr>
          <p:cNvPr id="4" name="Rechteck 3"/>
          <p:cNvSpPr/>
          <p:nvPr/>
        </p:nvSpPr>
        <p:spPr>
          <a:xfrm>
            <a:off x="3130680" y="5038724"/>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=1</a:t>
            </a:r>
          </a:p>
        </p:txBody>
      </p:sp>
      <p:sp>
        <p:nvSpPr>
          <p:cNvPr id="5" name="Rechteck 4"/>
          <p:cNvSpPr/>
          <p:nvPr/>
        </p:nvSpPr>
        <p:spPr>
          <a:xfrm>
            <a:off x="1846481" y="5038724"/>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6" name="Rechteck 5"/>
          <p:cNvSpPr/>
          <p:nvPr/>
        </p:nvSpPr>
        <p:spPr>
          <a:xfrm>
            <a:off x="5160725" y="5038725"/>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Output=2,3</a:t>
            </a:r>
            <a:endParaRPr lang="de-AT" sz="1600" b="1" dirty="0">
              <a:solidFill>
                <a:srgbClr val="FF0000"/>
              </a:solidFill>
            </a:endParaRPr>
          </a:p>
        </p:txBody>
      </p:sp>
      <p:sp>
        <p:nvSpPr>
          <p:cNvPr id="7" name="Rechteck 6"/>
          <p:cNvSpPr/>
          <p:nvPr/>
        </p:nvSpPr>
        <p:spPr>
          <a:xfrm>
            <a:off x="3118736" y="5545033"/>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300" dirty="0" err="1"/>
              <a:t>input</a:t>
            </a:r>
            <a:r>
              <a:rPr lang="de-AT" sz="1300" dirty="0"/>
              <a:t>=2</a:t>
            </a:r>
          </a:p>
        </p:txBody>
      </p:sp>
      <p:sp>
        <p:nvSpPr>
          <p:cNvPr id="8" name="Rechteck 7"/>
          <p:cNvSpPr/>
          <p:nvPr/>
        </p:nvSpPr>
        <p:spPr>
          <a:xfrm>
            <a:off x="1834537" y="5545033"/>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9" name="Rechteck 8"/>
          <p:cNvSpPr/>
          <p:nvPr/>
        </p:nvSpPr>
        <p:spPr>
          <a:xfrm>
            <a:off x="5148781" y="5545034"/>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Output=1,3</a:t>
            </a:r>
            <a:endParaRPr lang="de-AT" sz="16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46596" y="3490927"/>
            <a:ext cx="3664659" cy="770342"/>
          </a:xfrm>
          <a:prstGeom prst="rect">
            <a:avLst/>
          </a:prstGeom>
        </p:spPr>
      </p:pic>
      <p:cxnSp>
        <p:nvCxnSpPr>
          <p:cNvPr id="11" name="Gerade Verbindung mit Pfeil 10"/>
          <p:cNvCxnSpPr/>
          <p:nvPr/>
        </p:nvCxnSpPr>
        <p:spPr>
          <a:xfrm>
            <a:off x="8400256" y="4039349"/>
            <a:ext cx="0" cy="532764"/>
          </a:xfrm>
          <a:prstGeom prst="straightConnector1">
            <a:avLst/>
          </a:prstGeom>
          <a:ln>
            <a:solidFill>
              <a:srgbClr val="92D050"/>
            </a:solidFill>
            <a:tailEnd type="triangle"/>
          </a:ln>
        </p:spPr>
        <p:style>
          <a:lnRef idx="2">
            <a:schemeClr val="accent3"/>
          </a:lnRef>
          <a:fillRef idx="0">
            <a:schemeClr val="accent3"/>
          </a:fillRef>
          <a:effectRef idx="1">
            <a:schemeClr val="accent3"/>
          </a:effectRef>
          <a:fontRef idx="minor">
            <a:schemeClr val="tx1"/>
          </a:fontRef>
        </p:style>
      </p:cxnSp>
      <p:cxnSp>
        <p:nvCxnSpPr>
          <p:cNvPr id="12" name="Gerade Verbindung mit Pfeil 11"/>
          <p:cNvCxnSpPr/>
          <p:nvPr/>
        </p:nvCxnSpPr>
        <p:spPr>
          <a:xfrm flipV="1">
            <a:off x="8381102" y="3202895"/>
            <a:ext cx="0" cy="576064"/>
          </a:xfrm>
          <a:prstGeom prst="straightConnector1">
            <a:avLst/>
          </a:prstGeom>
          <a:ln>
            <a:solidFill>
              <a:srgbClr val="92D050"/>
            </a:solidFill>
            <a:headEnd type="triangle" w="med" len="med"/>
            <a:tailEnd type="none" w="med" len="med"/>
          </a:ln>
        </p:spPr>
        <p:style>
          <a:lnRef idx="2">
            <a:schemeClr val="accent3"/>
          </a:lnRef>
          <a:fillRef idx="0">
            <a:schemeClr val="accent3"/>
          </a:fillRef>
          <a:effectRef idx="1">
            <a:schemeClr val="accent3"/>
          </a:effectRef>
          <a:fontRef idx="minor">
            <a:schemeClr val="tx1"/>
          </a:fontRef>
        </p:style>
      </p:cxnSp>
      <p:cxnSp>
        <p:nvCxnSpPr>
          <p:cNvPr id="14" name="Gerade Verbindung mit Pfeil 13"/>
          <p:cNvCxnSpPr/>
          <p:nvPr/>
        </p:nvCxnSpPr>
        <p:spPr>
          <a:xfrm>
            <a:off x="8727161" y="4024541"/>
            <a:ext cx="0" cy="88701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8291458" y="4887473"/>
            <a:ext cx="1080120" cy="461665"/>
          </a:xfrm>
          <a:prstGeom prst="rect">
            <a:avLst/>
          </a:prstGeom>
          <a:noFill/>
        </p:spPr>
        <p:txBody>
          <a:bodyPr wrap="square" rtlCol="0">
            <a:spAutoFit/>
          </a:bodyPr>
          <a:lstStyle/>
          <a:p>
            <a:pPr algn="ctr"/>
            <a:r>
              <a:rPr lang="de-AT" sz="1200" dirty="0" err="1"/>
              <a:t>Aggregated</a:t>
            </a:r>
            <a:r>
              <a:rPr lang="de-AT" sz="1200" dirty="0"/>
              <a:t> </a:t>
            </a:r>
            <a:r>
              <a:rPr lang="de-AT" sz="1200" dirty="0" err="1"/>
              <a:t>output</a:t>
            </a:r>
            <a:endParaRPr lang="de-DE" sz="1200" dirty="0"/>
          </a:p>
        </p:txBody>
      </p:sp>
      <p:cxnSp>
        <p:nvCxnSpPr>
          <p:cNvPr id="18" name="Gerade Verbindung mit Pfeil 17"/>
          <p:cNvCxnSpPr/>
          <p:nvPr/>
        </p:nvCxnSpPr>
        <p:spPr>
          <a:xfrm>
            <a:off x="8287805" y="4039349"/>
            <a:ext cx="7309" cy="532764"/>
          </a:xfrm>
          <a:prstGeom prst="straightConnector1">
            <a:avLst/>
          </a:prstGeom>
          <a:ln>
            <a:headEnd type="triangl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21" name="Gerade Verbindung mit Pfeil 20"/>
          <p:cNvCxnSpPr/>
          <p:nvPr/>
        </p:nvCxnSpPr>
        <p:spPr>
          <a:xfrm>
            <a:off x="8282376" y="3180084"/>
            <a:ext cx="0" cy="585055"/>
          </a:xfrm>
          <a:prstGeom prst="straightConnector1">
            <a:avLst/>
          </a:prstGeom>
          <a:ln>
            <a:headEnd type="triangle" w="med" len="med"/>
            <a:tailEnd type="none" w="med" len="med"/>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18240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Match Fields - Examples</a:t>
            </a:r>
          </a:p>
        </p:txBody>
      </p:sp>
      <p:sp>
        <p:nvSpPr>
          <p:cNvPr id="3" name="Inhaltsplatzhalter 2"/>
          <p:cNvSpPr>
            <a:spLocks noGrp="1"/>
          </p:cNvSpPr>
          <p:nvPr>
            <p:ph idx="1"/>
          </p:nvPr>
        </p:nvSpPr>
        <p:spPr>
          <a:xfrm>
            <a:off x="1919536" y="1052737"/>
            <a:ext cx="8640960" cy="5001419"/>
          </a:xfrm>
        </p:spPr>
        <p:txBody>
          <a:bodyPr>
            <a:normAutofit/>
          </a:bodyPr>
          <a:lstStyle/>
          <a:p>
            <a:r>
              <a:rPr lang="en-GB" dirty="0"/>
              <a:t>Filter out full communication of IP 10.0.0.1 to 10.0.0.2 </a:t>
            </a:r>
            <a:r>
              <a:rPr lang="en-GB" dirty="0">
                <a:sym typeface="Wingdings" panose="05000000000000000000" pitchFamily="2" charset="2"/>
              </a:rPr>
              <a:t> 2 Filters required</a:t>
            </a:r>
          </a:p>
          <a:p>
            <a:pPr marL="0" indent="0">
              <a:buNone/>
            </a:pPr>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pPr marL="0" indent="0">
              <a:buNone/>
            </a:pPr>
            <a:endParaRPr lang="en-GB" dirty="0"/>
          </a:p>
        </p:txBody>
      </p:sp>
      <p:pic>
        <p:nvPicPr>
          <p:cNvPr id="4" name="Grafik 3"/>
          <p:cNvPicPr>
            <a:picLocks noChangeAspect="1"/>
          </p:cNvPicPr>
          <p:nvPr/>
        </p:nvPicPr>
        <p:blipFill>
          <a:blip r:embed="rId3"/>
          <a:stretch>
            <a:fillRect/>
          </a:stretch>
        </p:blipFill>
        <p:spPr>
          <a:xfrm>
            <a:off x="2207568" y="2173493"/>
            <a:ext cx="8208912" cy="2316334"/>
          </a:xfrm>
          <a:prstGeom prst="rect">
            <a:avLst/>
          </a:prstGeom>
        </p:spPr>
      </p:pic>
      <p:pic>
        <p:nvPicPr>
          <p:cNvPr id="5" name="Grafik 4"/>
          <p:cNvPicPr>
            <a:picLocks noChangeAspect="1"/>
          </p:cNvPicPr>
          <p:nvPr/>
        </p:nvPicPr>
        <p:blipFill>
          <a:blip r:embed="rId4"/>
          <a:stretch>
            <a:fillRect/>
          </a:stretch>
        </p:blipFill>
        <p:spPr>
          <a:xfrm>
            <a:off x="7032104" y="4600976"/>
            <a:ext cx="3431146" cy="1636336"/>
          </a:xfrm>
          <a:prstGeom prst="rect">
            <a:avLst/>
          </a:prstGeom>
        </p:spPr>
      </p:pic>
      <p:sp>
        <p:nvSpPr>
          <p:cNvPr id="6" name="Ellipse 5"/>
          <p:cNvSpPr/>
          <p:nvPr/>
        </p:nvSpPr>
        <p:spPr>
          <a:xfrm>
            <a:off x="7824192" y="5733256"/>
            <a:ext cx="1224136" cy="448482"/>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7" name="Ellipse 6"/>
          <p:cNvSpPr/>
          <p:nvPr/>
        </p:nvSpPr>
        <p:spPr>
          <a:xfrm>
            <a:off x="7032104" y="3331660"/>
            <a:ext cx="1080120" cy="673404"/>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8" name="Inhaltsplatzhalter 2"/>
          <p:cNvSpPr txBox="1">
            <a:spLocks/>
          </p:cNvSpPr>
          <p:nvPr/>
        </p:nvSpPr>
        <p:spPr>
          <a:xfrm>
            <a:off x="1919536" y="4653137"/>
            <a:ext cx="8640960" cy="16431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solidFill>
                <a:latin typeface="Verdana" pitchFamily="34" charset="0"/>
                <a:ea typeface="+mn-ea"/>
                <a:cs typeface="+mn-cs"/>
              </a:defRPr>
            </a:lvl1pPr>
            <a:lvl2pPr marL="742950" indent="-285750" algn="l" defTabSz="914400" rtl="0" eaLnBrk="1" latinLnBrk="0" hangingPunct="1">
              <a:spcBef>
                <a:spcPct val="20000"/>
              </a:spcBef>
              <a:buClr>
                <a:schemeClr val="tx1">
                  <a:lumMod val="50000"/>
                  <a:lumOff val="50000"/>
                </a:schemeClr>
              </a:buClr>
              <a:buFont typeface="Wingdings" pitchFamily="2" charset="2"/>
              <a:buChar char="§"/>
              <a:defRPr sz="2600" kern="1200">
                <a:solidFill>
                  <a:schemeClr val="tx1"/>
                </a:solidFill>
                <a:latin typeface="Verdana" pitchFamily="34" charset="0"/>
                <a:ea typeface="+mn-ea"/>
                <a:cs typeface="+mn-cs"/>
              </a:defRPr>
            </a:lvl2pPr>
            <a:lvl3pPr marL="1143000" indent="-228600" algn="l" defTabSz="914400" rtl="0" eaLnBrk="1" latinLnBrk="0" hangingPunct="1">
              <a:spcBef>
                <a:spcPct val="20000"/>
              </a:spcBef>
              <a:buClr>
                <a:srgbClr val="0070C0"/>
              </a:buClr>
              <a:buFont typeface="Wingdings" pitchFamily="2" charset="2"/>
              <a:buChar char="§"/>
              <a:defRPr sz="2000" kern="1200">
                <a:solidFill>
                  <a:schemeClr val="tx1"/>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sym typeface="Wingdings" panose="05000000000000000000" pitchFamily="2" charset="2"/>
              </a:rPr>
              <a:t>Use the Swap Button to </a:t>
            </a:r>
            <a:br>
              <a:rPr lang="en-GB" dirty="0">
                <a:sym typeface="Wingdings" panose="05000000000000000000" pitchFamily="2" charset="2"/>
              </a:rPr>
            </a:br>
            <a:r>
              <a:rPr lang="en-GB" dirty="0">
                <a:sym typeface="Wingdings" panose="05000000000000000000" pitchFamily="2" charset="2"/>
              </a:rPr>
              <a:t>exchange Source and </a:t>
            </a:r>
            <a:br>
              <a:rPr lang="en-GB" dirty="0">
                <a:sym typeface="Wingdings" panose="05000000000000000000" pitchFamily="2" charset="2"/>
              </a:rPr>
            </a:br>
            <a:r>
              <a:rPr lang="en-GB" dirty="0">
                <a:sym typeface="Wingdings" panose="05000000000000000000" pitchFamily="2" charset="2"/>
              </a:rPr>
              <a:t>Destination</a:t>
            </a: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pPr marL="0" indent="0">
              <a:buNone/>
            </a:pPr>
            <a:endParaRPr lang="en-GB" dirty="0"/>
          </a:p>
        </p:txBody>
      </p:sp>
    </p:spTree>
    <p:extLst>
      <p:ext uri="{BB962C8B-B14F-4D97-AF65-F5344CB8AC3E}">
        <p14:creationId xmlns:p14="http://schemas.microsoft.com/office/powerpoint/2010/main" val="10703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Entering Rules 3 - Actions</a:t>
            </a:r>
          </a:p>
        </p:txBody>
      </p:sp>
      <p:pic>
        <p:nvPicPr>
          <p:cNvPr id="4" name="Grafik 3"/>
          <p:cNvPicPr>
            <a:picLocks noChangeAspect="1"/>
          </p:cNvPicPr>
          <p:nvPr/>
        </p:nvPicPr>
        <p:blipFill>
          <a:blip r:embed="rId2"/>
          <a:stretch>
            <a:fillRect/>
          </a:stretch>
        </p:blipFill>
        <p:spPr>
          <a:xfrm>
            <a:off x="1905000" y="1417638"/>
            <a:ext cx="5502819" cy="5008976"/>
          </a:xfrm>
          <a:prstGeom prst="rect">
            <a:avLst/>
          </a:prstGeom>
        </p:spPr>
      </p:pic>
      <p:sp>
        <p:nvSpPr>
          <p:cNvPr id="5" name="Rechteckige Legende 13"/>
          <p:cNvSpPr/>
          <p:nvPr/>
        </p:nvSpPr>
        <p:spPr>
          <a:xfrm>
            <a:off x="5135055" y="2569767"/>
            <a:ext cx="5400600" cy="792087"/>
          </a:xfrm>
          <a:prstGeom prst="wedgeRectCallout">
            <a:avLst>
              <a:gd name="adj1" fmla="val -58844"/>
              <a:gd name="adj2" fmla="val -1518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Selects output ports for matching packets</a:t>
            </a:r>
          </a:p>
          <a:p>
            <a:r>
              <a:rPr lang="en-US" sz="1400" dirty="0">
                <a:solidFill>
                  <a:schemeClr val="tx1"/>
                </a:solidFill>
              </a:rPr>
              <a:t>Separator e.g. 1,3 or ranges e.g. 2-4. Note that each defined Port carries the same traffic.</a:t>
            </a:r>
          </a:p>
        </p:txBody>
      </p:sp>
      <p:sp>
        <p:nvSpPr>
          <p:cNvPr id="6" name="Rechteckige Legende 13"/>
          <p:cNvSpPr/>
          <p:nvPr/>
        </p:nvSpPr>
        <p:spPr>
          <a:xfrm>
            <a:off x="3262847" y="1777678"/>
            <a:ext cx="2016224" cy="504058"/>
          </a:xfrm>
          <a:prstGeom prst="wedgeRectCallout">
            <a:avLst>
              <a:gd name="adj1" fmla="val -68883"/>
              <a:gd name="adj2" fmla="val 3357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Removes matched packets</a:t>
            </a:r>
          </a:p>
        </p:txBody>
      </p:sp>
      <p:sp>
        <p:nvSpPr>
          <p:cNvPr id="7" name="Rechteckige Legende 13"/>
          <p:cNvSpPr/>
          <p:nvPr/>
        </p:nvSpPr>
        <p:spPr>
          <a:xfrm>
            <a:off x="6774059" y="1899442"/>
            <a:ext cx="3744417" cy="526309"/>
          </a:xfrm>
          <a:prstGeom prst="wedgeRectCallout">
            <a:avLst>
              <a:gd name="adj1" fmla="val -101762"/>
              <a:gd name="adj2" fmla="val 6183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Sends packets to a group of ports – required for Load-Balancing (see later)</a:t>
            </a:r>
          </a:p>
        </p:txBody>
      </p:sp>
      <p:sp>
        <p:nvSpPr>
          <p:cNvPr id="8" name="Geschweifte Klammer rechts 7"/>
          <p:cNvSpPr/>
          <p:nvPr/>
        </p:nvSpPr>
        <p:spPr>
          <a:xfrm>
            <a:off x="7439311" y="3433862"/>
            <a:ext cx="288032" cy="24482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9" name="Rechteckige Legende 13"/>
          <p:cNvSpPr/>
          <p:nvPr/>
        </p:nvSpPr>
        <p:spPr>
          <a:xfrm>
            <a:off x="8231400" y="4009927"/>
            <a:ext cx="2304256" cy="1080120"/>
          </a:xfrm>
          <a:prstGeom prst="wedgeRectCallout">
            <a:avLst>
              <a:gd name="adj1" fmla="val -67545"/>
              <a:gd name="adj2" fmla="val 1212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Additional actions to output action – modifies the packet; e.g. adds a VLAN tag</a:t>
            </a:r>
          </a:p>
        </p:txBody>
      </p:sp>
    </p:spTree>
    <p:extLst>
      <p:ext uri="{BB962C8B-B14F-4D97-AF65-F5344CB8AC3E}">
        <p14:creationId xmlns:p14="http://schemas.microsoft.com/office/powerpoint/2010/main" val="339731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nhaltsplatzhalter 22"/>
          <p:cNvSpPr>
            <a:spLocks noGrp="1"/>
          </p:cNvSpPr>
          <p:nvPr>
            <p:ph idx="1"/>
          </p:nvPr>
        </p:nvSpPr>
        <p:spPr>
          <a:xfrm>
            <a:off x="1680592" y="1397497"/>
            <a:ext cx="8640960" cy="5001419"/>
          </a:xfrm>
        </p:spPr>
        <p:txBody>
          <a:bodyPr>
            <a:normAutofit/>
          </a:bodyPr>
          <a:lstStyle/>
          <a:p>
            <a:r>
              <a:rPr lang="en-GB" sz="2000" dirty="0"/>
              <a:t>Problem: How to identify on an aggregated output at which port the traffic originally arrived?</a:t>
            </a:r>
          </a:p>
          <a:p>
            <a:r>
              <a:rPr lang="en-GB" sz="2000" dirty="0"/>
              <a:t>Solution: Use VLAN Push function. Add a specific VLAN tag on each input port.</a:t>
            </a:r>
          </a:p>
        </p:txBody>
      </p:sp>
      <p:sp>
        <p:nvSpPr>
          <p:cNvPr id="4" name="Rechteck 3"/>
          <p:cNvSpPr/>
          <p:nvPr/>
        </p:nvSpPr>
        <p:spPr>
          <a:xfrm>
            <a:off x="2891736" y="4933124"/>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=1</a:t>
            </a:r>
          </a:p>
        </p:txBody>
      </p:sp>
      <p:sp>
        <p:nvSpPr>
          <p:cNvPr id="5" name="Rechteck 4"/>
          <p:cNvSpPr/>
          <p:nvPr/>
        </p:nvSpPr>
        <p:spPr>
          <a:xfrm>
            <a:off x="1607537" y="4933124"/>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6" name="Rechteck 5"/>
          <p:cNvSpPr/>
          <p:nvPr/>
        </p:nvSpPr>
        <p:spPr>
          <a:xfrm>
            <a:off x="4921781" y="4933125"/>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101</a:t>
            </a:r>
            <a:endParaRPr lang="de-AT" sz="1600" b="1" dirty="0">
              <a:solidFill>
                <a:srgbClr val="FF0000"/>
              </a:solidFill>
            </a:endParaRPr>
          </a:p>
        </p:txBody>
      </p:sp>
      <p:sp>
        <p:nvSpPr>
          <p:cNvPr id="7" name="Rechteck 6"/>
          <p:cNvSpPr/>
          <p:nvPr/>
        </p:nvSpPr>
        <p:spPr>
          <a:xfrm>
            <a:off x="2879792" y="5439433"/>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=2</a:t>
            </a:r>
            <a:endParaRPr lang="de-AT" sz="1300" dirty="0"/>
          </a:p>
        </p:txBody>
      </p:sp>
      <p:sp>
        <p:nvSpPr>
          <p:cNvPr id="8" name="Rechteck 7"/>
          <p:cNvSpPr/>
          <p:nvPr/>
        </p:nvSpPr>
        <p:spPr>
          <a:xfrm>
            <a:off x="1595593" y="5439433"/>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9" name="Rechteck 8"/>
          <p:cNvSpPr/>
          <p:nvPr/>
        </p:nvSpPr>
        <p:spPr>
          <a:xfrm>
            <a:off x="4909837" y="5439434"/>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102</a:t>
            </a:r>
            <a:endParaRPr lang="de-AT" sz="16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2960" y="2962136"/>
            <a:ext cx="5008966" cy="1052926"/>
          </a:xfrm>
          <a:prstGeom prst="rect">
            <a:avLst/>
          </a:prstGeom>
        </p:spPr>
      </p:pic>
      <p:cxnSp>
        <p:nvCxnSpPr>
          <p:cNvPr id="14" name="Gerade Verbindung mit Pfeil 13"/>
          <p:cNvCxnSpPr/>
          <p:nvPr/>
        </p:nvCxnSpPr>
        <p:spPr>
          <a:xfrm>
            <a:off x="8665368" y="3783890"/>
            <a:ext cx="0" cy="637943"/>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7009184" y="3753501"/>
            <a:ext cx="0" cy="469164"/>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17" name="Textfeld 16"/>
          <p:cNvSpPr txBox="1"/>
          <p:nvPr/>
        </p:nvSpPr>
        <p:spPr>
          <a:xfrm>
            <a:off x="8377336" y="4375992"/>
            <a:ext cx="2180132" cy="830997"/>
          </a:xfrm>
          <a:prstGeom prst="rect">
            <a:avLst/>
          </a:prstGeom>
          <a:noFill/>
        </p:spPr>
        <p:txBody>
          <a:bodyPr wrap="square" rtlCol="0">
            <a:spAutoFit/>
          </a:bodyPr>
          <a:lstStyle/>
          <a:p>
            <a:pPr algn="ctr"/>
            <a:r>
              <a:rPr lang="de-AT" sz="1600" dirty="0" err="1"/>
              <a:t>Aggregated</a:t>
            </a:r>
            <a:r>
              <a:rPr lang="de-AT" sz="1600" dirty="0"/>
              <a:t> </a:t>
            </a:r>
            <a:r>
              <a:rPr lang="de-AT" sz="1600" dirty="0" err="1"/>
              <a:t>output</a:t>
            </a:r>
            <a:r>
              <a:rPr lang="de-AT" sz="1600" dirty="0"/>
              <a:t> </a:t>
            </a:r>
            <a:br>
              <a:rPr lang="de-AT" sz="1600" dirty="0"/>
            </a:br>
            <a:r>
              <a:rPr lang="de-AT" sz="1600" dirty="0"/>
              <a:t>incl. VLAN IDs </a:t>
            </a:r>
            <a:r>
              <a:rPr lang="de-AT" sz="1600" dirty="0" err="1"/>
              <a:t>for</a:t>
            </a:r>
            <a:r>
              <a:rPr lang="de-AT" sz="1600" dirty="0"/>
              <a:t> </a:t>
            </a:r>
            <a:r>
              <a:rPr lang="de-AT" sz="1600" dirty="0" err="1"/>
              <a:t>identification</a:t>
            </a:r>
            <a:endParaRPr lang="de-DE" sz="1600" dirty="0"/>
          </a:p>
        </p:txBody>
      </p:sp>
      <p:cxnSp>
        <p:nvCxnSpPr>
          <p:cNvPr id="26" name="Gerade Verbindung mit Pfeil 25"/>
          <p:cNvCxnSpPr/>
          <p:nvPr/>
        </p:nvCxnSpPr>
        <p:spPr>
          <a:xfrm>
            <a:off x="7585248" y="3744995"/>
            <a:ext cx="0" cy="469164"/>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7" name="Gerade Verbindung mit Pfeil 26"/>
          <p:cNvCxnSpPr/>
          <p:nvPr/>
        </p:nvCxnSpPr>
        <p:spPr>
          <a:xfrm>
            <a:off x="7009184" y="2837656"/>
            <a:ext cx="0" cy="541172"/>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28" name="Rechteck 27"/>
          <p:cNvSpPr/>
          <p:nvPr/>
        </p:nvSpPr>
        <p:spPr>
          <a:xfrm>
            <a:off x="2891736" y="5945742"/>
            <a:ext cx="2030044" cy="332238"/>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=3</a:t>
            </a:r>
          </a:p>
        </p:txBody>
      </p:sp>
      <p:sp>
        <p:nvSpPr>
          <p:cNvPr id="29" name="Rechteck 28"/>
          <p:cNvSpPr/>
          <p:nvPr/>
        </p:nvSpPr>
        <p:spPr>
          <a:xfrm>
            <a:off x="1607537" y="5945742"/>
            <a:ext cx="1284201" cy="332238"/>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30" name="Rechteck 29"/>
          <p:cNvSpPr/>
          <p:nvPr/>
        </p:nvSpPr>
        <p:spPr>
          <a:xfrm>
            <a:off x="4921781" y="5945743"/>
            <a:ext cx="2935895" cy="332238"/>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103</a:t>
            </a:r>
            <a:endParaRPr lang="de-AT" sz="1600" b="1" dirty="0">
              <a:solidFill>
                <a:srgbClr val="FF0000"/>
              </a:solidFill>
            </a:endParaRPr>
          </a:p>
        </p:txBody>
      </p:sp>
      <p:sp>
        <p:nvSpPr>
          <p:cNvPr id="32" name="Titel 1"/>
          <p:cNvSpPr txBox="1">
            <a:spLocks/>
          </p:cNvSpPr>
          <p:nvPr/>
        </p:nvSpPr>
        <p:spPr>
          <a:xfrm>
            <a:off x="1752600" y="533400"/>
            <a:ext cx="8424936" cy="8501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000" b="1" kern="1200">
                <a:solidFill>
                  <a:schemeClr val="tx1"/>
                </a:solidFill>
                <a:latin typeface="Verdana" pitchFamily="34" charset="0"/>
                <a:ea typeface="+mj-ea"/>
                <a:cs typeface="+mj-cs"/>
              </a:defRPr>
            </a:lvl1pPr>
          </a:lstStyle>
          <a:p>
            <a:r>
              <a:rPr lang="de-AT" dirty="0" err="1"/>
              <a:t>Match+Actions</a:t>
            </a:r>
            <a:r>
              <a:rPr lang="de-AT" dirty="0"/>
              <a:t> - </a:t>
            </a:r>
            <a:r>
              <a:rPr lang="de-AT" dirty="0" err="1"/>
              <a:t>Example</a:t>
            </a:r>
            <a:endParaRPr lang="de-DE" dirty="0"/>
          </a:p>
        </p:txBody>
      </p:sp>
    </p:spTree>
    <p:extLst>
      <p:ext uri="{BB962C8B-B14F-4D97-AF65-F5344CB8AC3E}">
        <p14:creationId xmlns:p14="http://schemas.microsoft.com/office/powerpoint/2010/main" val="326658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8" grpId="0" animBg="1"/>
      <p:bldP spid="29" grpId="0" animBg="1"/>
      <p:bldP spid="3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VLAN push</a:t>
            </a:r>
          </a:p>
        </p:txBody>
      </p:sp>
      <p:pic>
        <p:nvPicPr>
          <p:cNvPr id="4" name="Grafik 3"/>
          <p:cNvPicPr>
            <a:picLocks noChangeAspect="1"/>
          </p:cNvPicPr>
          <p:nvPr/>
        </p:nvPicPr>
        <p:blipFill>
          <a:blip r:embed="rId2"/>
          <a:stretch>
            <a:fillRect/>
          </a:stretch>
        </p:blipFill>
        <p:spPr>
          <a:xfrm>
            <a:off x="1881522" y="1154798"/>
            <a:ext cx="8750983" cy="2418218"/>
          </a:xfrm>
          <a:prstGeom prst="rect">
            <a:avLst/>
          </a:prstGeom>
        </p:spPr>
      </p:pic>
      <p:sp>
        <p:nvSpPr>
          <p:cNvPr id="5" name="Rechteck 4"/>
          <p:cNvSpPr/>
          <p:nvPr/>
        </p:nvSpPr>
        <p:spPr>
          <a:xfrm>
            <a:off x="4082389" y="4437111"/>
            <a:ext cx="2328786" cy="355534"/>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=1</a:t>
            </a:r>
          </a:p>
        </p:txBody>
      </p:sp>
      <p:sp>
        <p:nvSpPr>
          <p:cNvPr id="6" name="Rechteck 5"/>
          <p:cNvSpPr/>
          <p:nvPr/>
        </p:nvSpPr>
        <p:spPr>
          <a:xfrm>
            <a:off x="2798190" y="4437111"/>
            <a:ext cx="1473185" cy="355534"/>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7" name="Rechteck 6"/>
          <p:cNvSpPr/>
          <p:nvPr/>
        </p:nvSpPr>
        <p:spPr>
          <a:xfrm>
            <a:off x="6112434" y="4437112"/>
            <a:ext cx="3367943" cy="355534"/>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101</a:t>
            </a:r>
            <a:endParaRPr lang="de-AT" sz="1600" b="1" dirty="0">
              <a:solidFill>
                <a:srgbClr val="FF0000"/>
              </a:solidFill>
            </a:endParaRPr>
          </a:p>
        </p:txBody>
      </p:sp>
      <p:sp>
        <p:nvSpPr>
          <p:cNvPr id="8" name="Rechteck 7"/>
          <p:cNvSpPr/>
          <p:nvPr/>
        </p:nvSpPr>
        <p:spPr>
          <a:xfrm>
            <a:off x="4070445" y="4943420"/>
            <a:ext cx="2328786" cy="355534"/>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err="1"/>
              <a:t>input</a:t>
            </a:r>
            <a:r>
              <a:rPr lang="de-AT" sz="1600" dirty="0"/>
              <a:t>=2</a:t>
            </a:r>
          </a:p>
        </p:txBody>
      </p:sp>
      <p:sp>
        <p:nvSpPr>
          <p:cNvPr id="9" name="Rechteck 8"/>
          <p:cNvSpPr/>
          <p:nvPr/>
        </p:nvSpPr>
        <p:spPr>
          <a:xfrm>
            <a:off x="2786246" y="4943420"/>
            <a:ext cx="1473185" cy="355534"/>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10" name="Rechteck 9"/>
          <p:cNvSpPr/>
          <p:nvPr/>
        </p:nvSpPr>
        <p:spPr>
          <a:xfrm>
            <a:off x="6100490" y="4943421"/>
            <a:ext cx="3367943" cy="355534"/>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102</a:t>
            </a:r>
            <a:endParaRPr lang="de-AT" sz="1600" b="1" dirty="0">
              <a:solidFill>
                <a:srgbClr val="FF0000"/>
              </a:solidFill>
            </a:endParaRPr>
          </a:p>
        </p:txBody>
      </p:sp>
      <p:sp>
        <p:nvSpPr>
          <p:cNvPr id="11" name="Rechteck 10"/>
          <p:cNvSpPr/>
          <p:nvPr/>
        </p:nvSpPr>
        <p:spPr>
          <a:xfrm>
            <a:off x="4082389" y="5449729"/>
            <a:ext cx="2328786" cy="355534"/>
          </a:xfrm>
          <a:prstGeom prst="rect">
            <a:avLst/>
          </a:prstGeom>
          <a:solidFill>
            <a:schemeClr val="tx1">
              <a:lumMod val="65000"/>
              <a:lumOff val="35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dirty="0" err="1"/>
              <a:t>input</a:t>
            </a:r>
            <a:r>
              <a:rPr lang="de-AT" dirty="0"/>
              <a:t>=3</a:t>
            </a:r>
            <a:endParaRPr lang="de-AT" sz="1300" dirty="0"/>
          </a:p>
        </p:txBody>
      </p:sp>
      <p:sp>
        <p:nvSpPr>
          <p:cNvPr id="12" name="Rechteck 11"/>
          <p:cNvSpPr/>
          <p:nvPr/>
        </p:nvSpPr>
        <p:spPr>
          <a:xfrm>
            <a:off x="2798190" y="5449729"/>
            <a:ext cx="1473185" cy="355534"/>
          </a:xfrm>
          <a:prstGeom prst="rect">
            <a:avLst/>
          </a:prstGeom>
          <a:solidFill>
            <a:srgbClr val="7030A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t>32768</a:t>
            </a:r>
            <a:endParaRPr lang="de-AT" sz="2100" dirty="0"/>
          </a:p>
        </p:txBody>
      </p:sp>
      <p:sp>
        <p:nvSpPr>
          <p:cNvPr id="13" name="Rechteck 12"/>
          <p:cNvSpPr/>
          <p:nvPr/>
        </p:nvSpPr>
        <p:spPr>
          <a:xfrm>
            <a:off x="6112434" y="5449730"/>
            <a:ext cx="3367943" cy="355534"/>
          </a:xfrm>
          <a:prstGeom prst="rect">
            <a:avLst/>
          </a:prstGeom>
          <a:solidFill>
            <a:srgbClr val="92D050"/>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Output=6 + VLAN ID 103</a:t>
            </a:r>
            <a:endParaRPr lang="de-AT" sz="1600" b="1" dirty="0">
              <a:solidFill>
                <a:srgbClr val="FF0000"/>
              </a:solidFill>
            </a:endParaRPr>
          </a:p>
        </p:txBody>
      </p:sp>
    </p:spTree>
    <p:extLst>
      <p:ext uri="{BB962C8B-B14F-4D97-AF65-F5344CB8AC3E}">
        <p14:creationId xmlns:p14="http://schemas.microsoft.com/office/powerpoint/2010/main" val="376746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Rule Table 1</a:t>
            </a:r>
          </a:p>
        </p:txBody>
      </p:sp>
      <p:sp>
        <p:nvSpPr>
          <p:cNvPr id="3" name="Inhaltsplatzhalter 2"/>
          <p:cNvSpPr>
            <a:spLocks noGrp="1"/>
          </p:cNvSpPr>
          <p:nvPr>
            <p:ph idx="1"/>
          </p:nvPr>
        </p:nvSpPr>
        <p:spPr/>
        <p:txBody>
          <a:bodyPr>
            <a:normAutofit/>
          </a:bodyPr>
          <a:lstStyle/>
          <a:p>
            <a:r>
              <a:rPr lang="en-GB" sz="2400" dirty="0"/>
              <a:t>Click "Rule Table" to display all active rules.</a:t>
            </a:r>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pPr marL="0" indent="0">
              <a:buNone/>
            </a:pPr>
            <a:endParaRPr lang="en-GB" sz="2400" dirty="0"/>
          </a:p>
        </p:txBody>
      </p:sp>
      <p:pic>
        <p:nvPicPr>
          <p:cNvPr id="6" name="Grafik 5"/>
          <p:cNvPicPr>
            <a:picLocks noChangeAspect="1"/>
          </p:cNvPicPr>
          <p:nvPr/>
        </p:nvPicPr>
        <p:blipFill>
          <a:blip r:embed="rId2"/>
          <a:stretch>
            <a:fillRect/>
          </a:stretch>
        </p:blipFill>
        <p:spPr>
          <a:xfrm>
            <a:off x="1847529" y="2177604"/>
            <a:ext cx="8615225" cy="3472142"/>
          </a:xfrm>
          <a:prstGeom prst="rect">
            <a:avLst/>
          </a:prstGeom>
        </p:spPr>
      </p:pic>
      <p:sp>
        <p:nvSpPr>
          <p:cNvPr id="8" name="Abgerundetes Rechteck 7"/>
          <p:cNvSpPr/>
          <p:nvPr/>
        </p:nvSpPr>
        <p:spPr>
          <a:xfrm>
            <a:off x="2195548" y="2169551"/>
            <a:ext cx="544449" cy="288032"/>
          </a:xfrm>
          <a:prstGeom prst="roundRect">
            <a:avLst>
              <a:gd name="adj" fmla="val 37547"/>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ige Legende 6"/>
          <p:cNvSpPr/>
          <p:nvPr/>
        </p:nvSpPr>
        <p:spPr>
          <a:xfrm>
            <a:off x="8197407" y="1556792"/>
            <a:ext cx="2160240" cy="599826"/>
          </a:xfrm>
          <a:prstGeom prst="wedgeRectCallout">
            <a:avLst>
              <a:gd name="adj1" fmla="val 28858"/>
              <a:gd name="adj2" fmla="val 104502"/>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Shows total number of flows/rules used</a:t>
            </a:r>
          </a:p>
        </p:txBody>
      </p:sp>
      <p:sp>
        <p:nvSpPr>
          <p:cNvPr id="10" name="Rechteckige Legende 6"/>
          <p:cNvSpPr/>
          <p:nvPr/>
        </p:nvSpPr>
        <p:spPr>
          <a:xfrm>
            <a:off x="6556420" y="5577739"/>
            <a:ext cx="1944216" cy="337333"/>
          </a:xfrm>
          <a:prstGeom prst="wedgeRectCallout">
            <a:avLst>
              <a:gd name="adj1" fmla="val 71405"/>
              <a:gd name="adj2" fmla="val -11664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Summed result</a:t>
            </a:r>
          </a:p>
        </p:txBody>
      </p:sp>
    </p:spTree>
    <p:extLst>
      <p:ext uri="{BB962C8B-B14F-4D97-AF65-F5344CB8AC3E}">
        <p14:creationId xmlns:p14="http://schemas.microsoft.com/office/powerpoint/2010/main" val="371185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Rule Table 2</a:t>
            </a:r>
          </a:p>
        </p:txBody>
      </p:sp>
      <p:sp>
        <p:nvSpPr>
          <p:cNvPr id="3" name="Inhaltsplatzhalter 2"/>
          <p:cNvSpPr>
            <a:spLocks noGrp="1"/>
          </p:cNvSpPr>
          <p:nvPr>
            <p:ph idx="1"/>
          </p:nvPr>
        </p:nvSpPr>
        <p:spPr>
          <a:xfrm>
            <a:off x="1780813" y="4292847"/>
            <a:ext cx="8640960" cy="2265115"/>
          </a:xfrm>
        </p:spPr>
        <p:txBody>
          <a:bodyPr>
            <a:normAutofit/>
          </a:bodyPr>
          <a:lstStyle/>
          <a:p>
            <a:r>
              <a:rPr lang="en-GB" sz="2400" dirty="0"/>
              <a:t>Editing/Copying/Deleting Rules</a:t>
            </a:r>
          </a:p>
        </p:txBody>
      </p:sp>
      <p:grpSp>
        <p:nvGrpSpPr>
          <p:cNvPr id="4" name="Gruppieren 3"/>
          <p:cNvGrpSpPr/>
          <p:nvPr/>
        </p:nvGrpSpPr>
        <p:grpSpPr>
          <a:xfrm>
            <a:off x="1770227" y="4788221"/>
            <a:ext cx="4907130" cy="1409700"/>
            <a:chOff x="384950" y="1875284"/>
            <a:chExt cx="4907130" cy="140970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950" y="1875284"/>
              <a:ext cx="3962400"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ige Legende 9"/>
            <p:cNvSpPr/>
            <p:nvPr/>
          </p:nvSpPr>
          <p:spPr>
            <a:xfrm>
              <a:off x="1331640" y="1954390"/>
              <a:ext cx="3672408" cy="322481"/>
            </a:xfrm>
            <a:prstGeom prst="wedgeRectCallout">
              <a:avLst>
                <a:gd name="adj1" fmla="val -60302"/>
                <a:gd name="adj2" fmla="val 2024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Edit rule (only Output Actions can be edited)</a:t>
              </a:r>
            </a:p>
          </p:txBody>
        </p:sp>
        <p:sp>
          <p:nvSpPr>
            <p:cNvPr id="12" name="Rechteckige Legende 11"/>
            <p:cNvSpPr/>
            <p:nvPr/>
          </p:nvSpPr>
          <p:spPr>
            <a:xfrm>
              <a:off x="1331640" y="2348880"/>
              <a:ext cx="3960440" cy="322481"/>
            </a:xfrm>
            <a:prstGeom prst="wedgeRectCallout">
              <a:avLst>
                <a:gd name="adj1" fmla="val -59431"/>
                <a:gd name="adj2" fmla="val 2024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Create new rule using the current one as basis</a:t>
              </a:r>
            </a:p>
          </p:txBody>
        </p:sp>
        <p:sp>
          <p:nvSpPr>
            <p:cNvPr id="13" name="Rechteckige Legende 12"/>
            <p:cNvSpPr/>
            <p:nvPr/>
          </p:nvSpPr>
          <p:spPr>
            <a:xfrm>
              <a:off x="1331640" y="2746479"/>
              <a:ext cx="1584176" cy="322481"/>
            </a:xfrm>
            <a:prstGeom prst="wedgeRectCallout">
              <a:avLst>
                <a:gd name="adj1" fmla="val -73915"/>
                <a:gd name="adj2" fmla="val 1222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Delete this rule</a:t>
              </a:r>
            </a:p>
          </p:txBody>
        </p:sp>
      </p:grpSp>
      <p:sp>
        <p:nvSpPr>
          <p:cNvPr id="16" name="Rechteckige Legende 15"/>
          <p:cNvSpPr/>
          <p:nvPr/>
        </p:nvSpPr>
        <p:spPr>
          <a:xfrm>
            <a:off x="1780813" y="2525513"/>
            <a:ext cx="2097838" cy="1080120"/>
          </a:xfrm>
          <a:prstGeom prst="wedgeRectCallout">
            <a:avLst>
              <a:gd name="adj1" fmla="val -23893"/>
              <a:gd name="adj2" fmla="val -6622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Hides/</a:t>
            </a:r>
            <a:r>
              <a:rPr lang="en-US" sz="1400" dirty="0" err="1">
                <a:solidFill>
                  <a:schemeClr val="tx1"/>
                </a:solidFill>
              </a:rPr>
              <a:t>Unhides</a:t>
            </a:r>
            <a:r>
              <a:rPr lang="en-US" sz="1400" dirty="0">
                <a:solidFill>
                  <a:schemeClr val="tx1"/>
                </a:solidFill>
              </a:rPr>
              <a:t> columns</a:t>
            </a:r>
          </a:p>
          <a:p>
            <a:r>
              <a:rPr lang="en-US" sz="1400" dirty="0">
                <a:solidFill>
                  <a:schemeClr val="tx1"/>
                </a:solidFill>
              </a:rPr>
              <a:t>e.g.</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p:txBody>
      </p:sp>
      <p:pic>
        <p:nvPicPr>
          <p:cNvPr id="614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5852" t="1800" r="32176" b="86419"/>
          <a:stretch/>
        </p:blipFill>
        <p:spPr bwMode="auto">
          <a:xfrm>
            <a:off x="2371045" y="2741609"/>
            <a:ext cx="1137961" cy="6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hteckige Legende 18"/>
          <p:cNvSpPr/>
          <p:nvPr/>
        </p:nvSpPr>
        <p:spPr>
          <a:xfrm>
            <a:off x="3941053" y="2525512"/>
            <a:ext cx="2160240" cy="1728192"/>
          </a:xfrm>
          <a:prstGeom prst="wedgeRectCallout">
            <a:avLst>
              <a:gd name="adj1" fmla="val -19974"/>
              <a:gd name="adj2" fmla="val -61817"/>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Saves rules to the </a:t>
            </a:r>
            <a:r>
              <a:rPr lang="en-US" sz="1400" dirty="0" err="1">
                <a:solidFill>
                  <a:schemeClr val="tx1"/>
                </a:solidFill>
              </a:rPr>
              <a:t>Quicksave</a:t>
            </a:r>
            <a:r>
              <a:rPr lang="en-US" sz="1400" dirty="0">
                <a:solidFill>
                  <a:schemeClr val="tx1"/>
                </a:solidFill>
              </a:rPr>
              <a:t> memory – see chapter “Save-Points”</a:t>
            </a:r>
          </a:p>
          <a:p>
            <a:r>
              <a:rPr lang="en-US" sz="1400" dirty="0">
                <a:solidFill>
                  <a:srgbClr val="FF0000"/>
                </a:solidFill>
              </a:rPr>
              <a:t>Note: If rules are not saved and the unit is rebooted the rules are deleted.</a:t>
            </a:r>
          </a:p>
        </p:txBody>
      </p:sp>
      <p:sp>
        <p:nvSpPr>
          <p:cNvPr id="20" name="Rechteckige Legende 19"/>
          <p:cNvSpPr/>
          <p:nvPr/>
        </p:nvSpPr>
        <p:spPr>
          <a:xfrm>
            <a:off x="6163695" y="2525513"/>
            <a:ext cx="1593782" cy="1080120"/>
          </a:xfrm>
          <a:prstGeom prst="wedgeRectCallout">
            <a:avLst>
              <a:gd name="adj1" fmla="val -23893"/>
              <a:gd name="adj2" fmla="val -6622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Deletes all active rules.</a:t>
            </a:r>
          </a:p>
          <a:p>
            <a:endParaRPr lang="en-US" sz="1400" dirty="0">
              <a:solidFill>
                <a:schemeClr val="tx1"/>
              </a:solidFill>
            </a:endParaRPr>
          </a:p>
          <a:p>
            <a:r>
              <a:rPr lang="en-US" sz="1400" dirty="0">
                <a:solidFill>
                  <a:schemeClr val="tx1"/>
                </a:solidFill>
              </a:rPr>
              <a:t>Stored rules are not deleted!</a:t>
            </a:r>
          </a:p>
        </p:txBody>
      </p:sp>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5389" y="2741610"/>
            <a:ext cx="648072" cy="472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hteckige Legende 21"/>
          <p:cNvSpPr/>
          <p:nvPr/>
        </p:nvSpPr>
        <p:spPr>
          <a:xfrm>
            <a:off x="7891887" y="2525513"/>
            <a:ext cx="1809806" cy="1080120"/>
          </a:xfrm>
          <a:prstGeom prst="wedgeRectCallout">
            <a:avLst>
              <a:gd name="adj1" fmla="val -23893"/>
              <a:gd name="adj2" fmla="val -6622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Resets all counters in "Rule Table"</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p:txBody>
      </p:sp>
      <p:pic>
        <p:nvPicPr>
          <p:cNvPr id="17" name="Grafik 16"/>
          <p:cNvPicPr>
            <a:picLocks noChangeAspect="1"/>
          </p:cNvPicPr>
          <p:nvPr/>
        </p:nvPicPr>
        <p:blipFill>
          <a:blip r:embed="rId5"/>
          <a:stretch>
            <a:fillRect/>
          </a:stretch>
        </p:blipFill>
        <p:spPr>
          <a:xfrm>
            <a:off x="1770227" y="1229369"/>
            <a:ext cx="8651546" cy="1071144"/>
          </a:xfrm>
          <a:prstGeom prst="rect">
            <a:avLst/>
          </a:prstGeom>
        </p:spPr>
      </p:pic>
    </p:spTree>
    <p:extLst>
      <p:ext uri="{BB962C8B-B14F-4D97-AF65-F5344CB8AC3E}">
        <p14:creationId xmlns:p14="http://schemas.microsoft.com/office/powerpoint/2010/main" val="71952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6" grpId="0" animBg="1"/>
      <p:bldP spid="19" grpId="0" animBg="1"/>
      <p:bldP spid="20" grpId="0" animBg="1"/>
      <p:bldP spid="2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4400" y="1515702"/>
            <a:ext cx="10363200" cy="2016223"/>
          </a:xfrm>
        </p:spPr>
        <p:txBody>
          <a:bodyPr>
            <a:normAutofit/>
          </a:bodyPr>
          <a:lstStyle/>
          <a:p>
            <a:r>
              <a:rPr lang="en-GB" noProof="0" dirty="0" err="1"/>
              <a:t>Packetmaster</a:t>
            </a:r>
            <a:r>
              <a:rPr lang="en-GB" noProof="0" dirty="0"/>
              <a:t> EX</a:t>
            </a:r>
            <a:br>
              <a:rPr lang="en-GB" noProof="0" dirty="0"/>
            </a:br>
            <a:r>
              <a:rPr lang="en-GB" noProof="0" dirty="0"/>
              <a:t>IPv6 Filtering</a:t>
            </a:r>
          </a:p>
        </p:txBody>
      </p:sp>
      <p:pic>
        <p:nvPicPr>
          <p:cNvPr id="6" name="Picture 2" descr="Y:\Marketing\AAA Produkte\EX484-3\EX484-3-fron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39" y="4594752"/>
            <a:ext cx="12097344" cy="9224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Bildergebnis für ipv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0363" y="1293550"/>
            <a:ext cx="2717800" cy="2238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7207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IPv6 Filtering - Overview</a:t>
            </a:r>
          </a:p>
        </p:txBody>
      </p:sp>
      <p:sp>
        <p:nvSpPr>
          <p:cNvPr id="3" name="Inhaltsplatzhalter 2"/>
          <p:cNvSpPr>
            <a:spLocks noGrp="1"/>
          </p:cNvSpPr>
          <p:nvPr>
            <p:ph idx="1"/>
          </p:nvPr>
        </p:nvSpPr>
        <p:spPr/>
        <p:txBody>
          <a:bodyPr>
            <a:normAutofit lnSpcReduction="10000"/>
          </a:bodyPr>
          <a:lstStyle/>
          <a:p>
            <a:r>
              <a:rPr lang="en-GB" noProof="0" dirty="0"/>
              <a:t>In the </a:t>
            </a:r>
            <a:r>
              <a:rPr lang="en-GB" dirty="0"/>
              <a:t>default</a:t>
            </a:r>
            <a:r>
              <a:rPr lang="en-GB" noProof="0" dirty="0"/>
              <a:t> configuration the </a:t>
            </a:r>
            <a:r>
              <a:rPr lang="en-GB" noProof="0" dirty="0" err="1"/>
              <a:t>Packetmaster</a:t>
            </a:r>
            <a:r>
              <a:rPr lang="en-GB" noProof="0" dirty="0"/>
              <a:t> EX allows IPv4 Filtering only.</a:t>
            </a:r>
          </a:p>
          <a:p>
            <a:r>
              <a:rPr lang="en-GB" noProof="0" dirty="0"/>
              <a:t>In the </a:t>
            </a:r>
            <a:r>
              <a:rPr lang="en-GB" dirty="0"/>
              <a:t>default</a:t>
            </a:r>
            <a:r>
              <a:rPr lang="en-GB" noProof="0" dirty="0"/>
              <a:t> configuration IPv6 Packets can be </a:t>
            </a:r>
          </a:p>
          <a:p>
            <a:pPr lvl="1"/>
            <a:r>
              <a:rPr lang="en-GB" noProof="0" dirty="0"/>
              <a:t>Aggregated</a:t>
            </a:r>
          </a:p>
          <a:p>
            <a:pPr lvl="1"/>
            <a:r>
              <a:rPr lang="en-GB" noProof="0" dirty="0"/>
              <a:t>Filtered for Layer 2 parameters (MAC and VLAN). IPv6 Address and/or UDP/TCP Port Numbers; filtering is </a:t>
            </a:r>
            <a:r>
              <a:rPr lang="en-GB" u="sng" noProof="0" dirty="0"/>
              <a:t>not</a:t>
            </a:r>
            <a:r>
              <a:rPr lang="en-GB" noProof="0" dirty="0"/>
              <a:t> possible.</a:t>
            </a:r>
          </a:p>
          <a:p>
            <a:r>
              <a:rPr lang="en-GB" noProof="0" dirty="0"/>
              <a:t>To filter on IPv6, the Database (DB) mode needs to be changed.  Afterwards IPv6 filtering is possible.</a:t>
            </a:r>
          </a:p>
          <a:p>
            <a:pPr lvl="1"/>
            <a:endParaRPr lang="en-GB" noProof="0" dirty="0"/>
          </a:p>
        </p:txBody>
      </p:sp>
    </p:spTree>
    <p:extLst>
      <p:ext uri="{BB962C8B-B14F-4D97-AF65-F5344CB8AC3E}">
        <p14:creationId xmlns:p14="http://schemas.microsoft.com/office/powerpoint/2010/main" val="2812925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5784" y="2057400"/>
            <a:ext cx="8460432" cy="1778454"/>
          </a:xfrm>
          <a:prstGeom prst="rect">
            <a:avLst/>
          </a:prstGeom>
        </p:spPr>
      </p:pic>
      <p:sp>
        <p:nvSpPr>
          <p:cNvPr id="2" name="Titel 1"/>
          <p:cNvSpPr>
            <a:spLocks noGrp="1"/>
          </p:cNvSpPr>
          <p:nvPr>
            <p:ph type="title"/>
          </p:nvPr>
        </p:nvSpPr>
        <p:spPr>
          <a:xfrm>
            <a:off x="1901280" y="506808"/>
            <a:ext cx="8424936" cy="850106"/>
          </a:xfrm>
        </p:spPr>
        <p:txBody>
          <a:bodyPr/>
          <a:lstStyle/>
          <a:p>
            <a:r>
              <a:rPr lang="en-GB" dirty="0"/>
              <a:t>EX2 Ports</a:t>
            </a:r>
          </a:p>
        </p:txBody>
      </p:sp>
      <p:sp>
        <p:nvSpPr>
          <p:cNvPr id="5" name="Textfeld 4"/>
          <p:cNvSpPr txBox="1"/>
          <p:nvPr/>
        </p:nvSpPr>
        <p:spPr>
          <a:xfrm>
            <a:off x="7050361" y="4399539"/>
            <a:ext cx="2592287" cy="738664"/>
          </a:xfrm>
          <a:prstGeom prst="rect">
            <a:avLst/>
          </a:prstGeom>
          <a:noFill/>
          <a:ln w="15875">
            <a:solidFill>
              <a:srgbClr val="00B0F0"/>
            </a:solidFill>
          </a:ln>
        </p:spPr>
        <p:txBody>
          <a:bodyPr wrap="square" rtlCol="0">
            <a:spAutoFit/>
          </a:bodyPr>
          <a:lstStyle/>
          <a:p>
            <a:pPr algn="ctr"/>
            <a:r>
              <a:rPr lang="de-AT" sz="1400" dirty="0"/>
              <a:t>SFP/SFP+ Ports </a:t>
            </a:r>
            <a:r>
              <a:rPr lang="de-AT" sz="1400" dirty="0" err="1"/>
              <a:t>for</a:t>
            </a:r>
            <a:r>
              <a:rPr lang="de-AT" sz="1400" dirty="0"/>
              <a:t> 1G/10G</a:t>
            </a:r>
            <a:br>
              <a:rPr lang="de-AT" sz="1400" dirty="0"/>
            </a:br>
            <a:r>
              <a:rPr lang="de-AT" sz="1400" dirty="0"/>
              <a:t>also 10G Base-T SFP </a:t>
            </a:r>
            <a:r>
              <a:rPr lang="de-AT" sz="1400" dirty="0" err="1"/>
              <a:t>supported</a:t>
            </a:r>
            <a:endParaRPr lang="de-AT" sz="1400" dirty="0"/>
          </a:p>
        </p:txBody>
      </p:sp>
      <p:sp>
        <p:nvSpPr>
          <p:cNvPr id="13" name="Abgerundetes Rechteck 12"/>
          <p:cNvSpPr/>
          <p:nvPr/>
        </p:nvSpPr>
        <p:spPr>
          <a:xfrm>
            <a:off x="3882009" y="3010488"/>
            <a:ext cx="816249" cy="631088"/>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Textfeld 13"/>
          <p:cNvSpPr txBox="1"/>
          <p:nvPr/>
        </p:nvSpPr>
        <p:spPr>
          <a:xfrm>
            <a:off x="1748908" y="4052397"/>
            <a:ext cx="1701052" cy="1384995"/>
          </a:xfrm>
          <a:prstGeom prst="rect">
            <a:avLst/>
          </a:prstGeom>
          <a:noFill/>
          <a:ln w="15875">
            <a:solidFill>
              <a:srgbClr val="FFFF00"/>
            </a:solidFill>
          </a:ln>
        </p:spPr>
        <p:txBody>
          <a:bodyPr wrap="square" rtlCol="0">
            <a:spAutoFit/>
          </a:bodyPr>
          <a:lstStyle/>
          <a:p>
            <a:r>
              <a:rPr lang="de-AT" sz="1400" dirty="0"/>
              <a:t>Ethernet Management I/F for web GUI or SSH connection; </a:t>
            </a:r>
            <a:br>
              <a:rPr lang="de-AT" sz="1400" dirty="0"/>
            </a:br>
            <a:r>
              <a:rPr lang="de-AT" sz="1400" dirty="0"/>
              <a:t>Default IP is 192.168.0.200/24</a:t>
            </a:r>
          </a:p>
        </p:txBody>
      </p:sp>
      <p:cxnSp>
        <p:nvCxnSpPr>
          <p:cNvPr id="17" name="Gerade Verbindung 16"/>
          <p:cNvCxnSpPr/>
          <p:nvPr/>
        </p:nvCxnSpPr>
        <p:spPr>
          <a:xfrm flipH="1">
            <a:off x="3449961" y="3688812"/>
            <a:ext cx="730671" cy="363584"/>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a:off x="7698432" y="3661894"/>
            <a:ext cx="648072" cy="737176"/>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1812052" y="5659542"/>
            <a:ext cx="8658181" cy="646331"/>
          </a:xfrm>
          <a:prstGeom prst="rect">
            <a:avLst/>
          </a:prstGeom>
          <a:noFill/>
        </p:spPr>
        <p:txBody>
          <a:bodyPr wrap="square" rtlCol="0">
            <a:spAutoFit/>
          </a:bodyPr>
          <a:lstStyle/>
          <a:p>
            <a:r>
              <a:rPr lang="de-AT" dirty="0"/>
              <a:t>In the Web GUI under "Ports" - "Port Status" every defined Port as well as its port number is viewable.</a:t>
            </a:r>
          </a:p>
        </p:txBody>
      </p:sp>
      <p:sp>
        <p:nvSpPr>
          <p:cNvPr id="27" name="Abgerundetes Rechteck 26"/>
          <p:cNvSpPr/>
          <p:nvPr/>
        </p:nvSpPr>
        <p:spPr>
          <a:xfrm>
            <a:off x="6767574" y="2774975"/>
            <a:ext cx="1722947" cy="866601"/>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8" name="Abgerundetes Rechteck 27"/>
          <p:cNvSpPr/>
          <p:nvPr/>
        </p:nvSpPr>
        <p:spPr>
          <a:xfrm>
            <a:off x="4818112" y="2235298"/>
            <a:ext cx="1872208" cy="145351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30" name="Gerade Verbindung 18"/>
          <p:cNvCxnSpPr/>
          <p:nvPr/>
        </p:nvCxnSpPr>
        <p:spPr>
          <a:xfrm flipH="1">
            <a:off x="5466185" y="3688813"/>
            <a:ext cx="298623" cy="86461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1" name="Textfeld 30"/>
          <p:cNvSpPr txBox="1"/>
          <p:nvPr/>
        </p:nvSpPr>
        <p:spPr>
          <a:xfrm>
            <a:off x="4530081" y="4585456"/>
            <a:ext cx="1728192" cy="523220"/>
          </a:xfrm>
          <a:prstGeom prst="rect">
            <a:avLst/>
          </a:prstGeom>
          <a:noFill/>
          <a:ln w="15875">
            <a:solidFill>
              <a:srgbClr val="00B050"/>
            </a:solidFill>
          </a:ln>
        </p:spPr>
        <p:txBody>
          <a:bodyPr wrap="square" rtlCol="0">
            <a:spAutoFit/>
          </a:bodyPr>
          <a:lstStyle/>
          <a:p>
            <a:pPr algn="ctr"/>
            <a:r>
              <a:rPr lang="de-AT" sz="1400" dirty="0"/>
              <a:t>Base-T </a:t>
            </a:r>
            <a:r>
              <a:rPr lang="de-AT" sz="1400" dirty="0" err="1"/>
              <a:t>ports</a:t>
            </a:r>
            <a:r>
              <a:rPr lang="de-AT" sz="1400" dirty="0"/>
              <a:t> </a:t>
            </a:r>
            <a:r>
              <a:rPr lang="de-AT" sz="1400" dirty="0" err="1"/>
              <a:t>for</a:t>
            </a:r>
            <a:r>
              <a:rPr lang="de-AT" sz="1400" dirty="0"/>
              <a:t> 10M/100M/1000M</a:t>
            </a:r>
          </a:p>
        </p:txBody>
      </p:sp>
    </p:spTree>
    <p:extLst>
      <p:ext uri="{BB962C8B-B14F-4D97-AF65-F5344CB8AC3E}">
        <p14:creationId xmlns:p14="http://schemas.microsoft.com/office/powerpoint/2010/main" val="4113409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29" grpId="0"/>
      <p:bldP spid="27" grpId="0" animBg="1"/>
      <p:bldP spid="28" grpId="0" animBg="1"/>
      <p:bldP spid="3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Change DB Mode to IPv6</a:t>
            </a:r>
          </a:p>
        </p:txBody>
      </p:sp>
      <p:sp>
        <p:nvSpPr>
          <p:cNvPr id="3" name="Inhaltsplatzhalter 2"/>
          <p:cNvSpPr>
            <a:spLocks noGrp="1"/>
          </p:cNvSpPr>
          <p:nvPr>
            <p:ph idx="1"/>
          </p:nvPr>
        </p:nvSpPr>
        <p:spPr/>
        <p:txBody>
          <a:bodyPr>
            <a:normAutofit/>
          </a:bodyPr>
          <a:lstStyle/>
          <a:p>
            <a:r>
              <a:rPr lang="en-GB" sz="2400" noProof="0" dirty="0"/>
              <a:t>Go to Device – Other Settings – DB Mode and select “Support for granular IPv6 matching” and press </a:t>
            </a:r>
            <a:r>
              <a:rPr lang="en-GB" sz="2400" dirty="0"/>
              <a:t>“</a:t>
            </a:r>
            <a:r>
              <a:rPr lang="en-GB" sz="2400" noProof="0" dirty="0"/>
              <a:t>Save</a:t>
            </a:r>
            <a:r>
              <a:rPr lang="en-GB" sz="2400" dirty="0"/>
              <a:t>”</a:t>
            </a:r>
            <a:r>
              <a:rPr lang="en-GB" sz="2400" noProof="0" dirty="0"/>
              <a:t> then “Reboot</a:t>
            </a:r>
            <a:r>
              <a:rPr lang="en-GB" sz="2400" dirty="0"/>
              <a:t>”</a:t>
            </a:r>
            <a:r>
              <a:rPr lang="en-GB" sz="2400" noProof="0" dirty="0"/>
              <a:t>.</a:t>
            </a:r>
          </a:p>
          <a:p>
            <a:r>
              <a:rPr lang="en-GB" sz="2400" noProof="0" dirty="0"/>
              <a:t>After the reboot the unit is able to handle </a:t>
            </a:r>
            <a:r>
              <a:rPr lang="en-GB" sz="2400" b="1" noProof="0" dirty="0"/>
              <a:t>IPv4 and IPv6 traffic</a:t>
            </a:r>
            <a:r>
              <a:rPr lang="en-GB" sz="2400" noProof="0" dirty="0"/>
              <a:t> and filtering as well.</a:t>
            </a:r>
          </a:p>
        </p:txBody>
      </p:sp>
      <p:pic>
        <p:nvPicPr>
          <p:cNvPr id="4" name="Grafik 3"/>
          <p:cNvPicPr>
            <a:picLocks noChangeAspect="1"/>
          </p:cNvPicPr>
          <p:nvPr/>
        </p:nvPicPr>
        <p:blipFill>
          <a:blip r:embed="rId2"/>
          <a:stretch>
            <a:fillRect/>
          </a:stretch>
        </p:blipFill>
        <p:spPr>
          <a:xfrm>
            <a:off x="349479" y="3429000"/>
            <a:ext cx="11493043" cy="2664296"/>
          </a:xfrm>
          <a:prstGeom prst="rect">
            <a:avLst/>
          </a:prstGeom>
        </p:spPr>
      </p:pic>
    </p:spTree>
    <p:extLst>
      <p:ext uri="{BB962C8B-B14F-4D97-AF65-F5344CB8AC3E}">
        <p14:creationId xmlns:p14="http://schemas.microsoft.com/office/powerpoint/2010/main" val="22424188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IPv6 Address Filtering</a:t>
            </a:r>
          </a:p>
        </p:txBody>
      </p:sp>
      <p:sp>
        <p:nvSpPr>
          <p:cNvPr id="3" name="Inhaltsplatzhalter 2"/>
          <p:cNvSpPr>
            <a:spLocks noGrp="1"/>
          </p:cNvSpPr>
          <p:nvPr>
            <p:ph idx="1"/>
          </p:nvPr>
        </p:nvSpPr>
        <p:spPr/>
        <p:txBody>
          <a:bodyPr/>
          <a:lstStyle/>
          <a:p>
            <a:r>
              <a:rPr lang="en-GB" noProof="0" dirty="0"/>
              <a:t>Select Add Rule and change Match Fields</a:t>
            </a:r>
          </a:p>
        </p:txBody>
      </p:sp>
      <p:pic>
        <p:nvPicPr>
          <p:cNvPr id="5" name="Grafik 4"/>
          <p:cNvPicPr>
            <a:picLocks noChangeAspect="1"/>
          </p:cNvPicPr>
          <p:nvPr/>
        </p:nvPicPr>
        <p:blipFill>
          <a:blip r:embed="rId2"/>
          <a:stretch>
            <a:fillRect/>
          </a:stretch>
        </p:blipFill>
        <p:spPr>
          <a:xfrm>
            <a:off x="239350" y="1700809"/>
            <a:ext cx="8248863" cy="4281339"/>
          </a:xfrm>
          <a:prstGeom prst="rect">
            <a:avLst/>
          </a:prstGeom>
        </p:spPr>
      </p:pic>
      <p:sp>
        <p:nvSpPr>
          <p:cNvPr id="6" name="Rechteckige Legende 21"/>
          <p:cNvSpPr/>
          <p:nvPr/>
        </p:nvSpPr>
        <p:spPr>
          <a:xfrm>
            <a:off x="8940223" y="1844824"/>
            <a:ext cx="3072341" cy="648072"/>
          </a:xfrm>
          <a:prstGeom prst="wedgeRectCallout">
            <a:avLst>
              <a:gd name="adj1" fmla="val -200290"/>
              <a:gd name="adj2" fmla="val 28781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needs to be set to Custom</a:t>
            </a:r>
          </a:p>
        </p:txBody>
      </p:sp>
      <p:sp>
        <p:nvSpPr>
          <p:cNvPr id="7" name="Rechteckige Legende 21"/>
          <p:cNvSpPr/>
          <p:nvPr/>
        </p:nvSpPr>
        <p:spPr>
          <a:xfrm>
            <a:off x="8955659" y="2895657"/>
            <a:ext cx="3108439" cy="729796"/>
          </a:xfrm>
          <a:prstGeom prst="wedgeRectCallout">
            <a:avLst>
              <a:gd name="adj1" fmla="val -212968"/>
              <a:gd name="adj2" fmla="val 15999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needs to be set to 0x86dd which means IPv6</a:t>
            </a:r>
          </a:p>
        </p:txBody>
      </p:sp>
      <p:sp>
        <p:nvSpPr>
          <p:cNvPr id="8" name="Rechteckige Legende 21"/>
          <p:cNvSpPr/>
          <p:nvPr/>
        </p:nvSpPr>
        <p:spPr>
          <a:xfrm>
            <a:off x="8947941" y="3841477"/>
            <a:ext cx="3108439" cy="955675"/>
          </a:xfrm>
          <a:prstGeom prst="wedgeRectCallout">
            <a:avLst>
              <a:gd name="adj1" fmla="val -188008"/>
              <a:gd name="adj2" fmla="val 10354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needs to be set to</a:t>
            </a:r>
          </a:p>
          <a:p>
            <a:pPr algn="ctr"/>
            <a:r>
              <a:rPr lang="en-US" sz="1400" dirty="0">
                <a:solidFill>
                  <a:schemeClr val="tx1"/>
                </a:solidFill>
              </a:rPr>
              <a:t>ipv6_src = Source Address</a:t>
            </a:r>
          </a:p>
          <a:p>
            <a:pPr algn="ctr"/>
            <a:r>
              <a:rPr lang="en-US" sz="1400" dirty="0">
                <a:solidFill>
                  <a:schemeClr val="tx1"/>
                </a:solidFill>
              </a:rPr>
              <a:t>ipv6_dst=Destination Address</a:t>
            </a:r>
          </a:p>
        </p:txBody>
      </p:sp>
    </p:spTree>
    <p:extLst>
      <p:ext uri="{BB962C8B-B14F-4D97-AF65-F5344CB8AC3E}">
        <p14:creationId xmlns:p14="http://schemas.microsoft.com/office/powerpoint/2010/main" val="38770506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noProof="0" dirty="0"/>
              <a:t>Example:</a:t>
            </a:r>
            <a:br>
              <a:rPr lang="en-GB" noProof="0" dirty="0"/>
            </a:br>
            <a:r>
              <a:rPr lang="en-GB" noProof="0" dirty="0"/>
              <a:t>Source &amp; Destination Filter</a:t>
            </a:r>
          </a:p>
        </p:txBody>
      </p:sp>
      <p:sp>
        <p:nvSpPr>
          <p:cNvPr id="3" name="Inhaltsplatzhalter 2"/>
          <p:cNvSpPr>
            <a:spLocks noGrp="1"/>
          </p:cNvSpPr>
          <p:nvPr>
            <p:ph idx="1"/>
          </p:nvPr>
        </p:nvSpPr>
        <p:spPr/>
        <p:txBody>
          <a:bodyPr/>
          <a:lstStyle/>
          <a:p>
            <a:r>
              <a:rPr lang="en-GB" sz="2000" noProof="0" dirty="0"/>
              <a:t>Source: 5555:11:c0a8:a::8551</a:t>
            </a:r>
            <a:endParaRPr lang="en-GB" sz="2000" noProof="0" dirty="0">
              <a:sym typeface="Wingdings" panose="05000000000000000000" pitchFamily="2" charset="2"/>
            </a:endParaRPr>
          </a:p>
          <a:p>
            <a:r>
              <a:rPr lang="en-GB" sz="2000" noProof="0" dirty="0"/>
              <a:t>Destination: 5555:11:c0a8:a::8552</a:t>
            </a:r>
          </a:p>
          <a:p>
            <a:r>
              <a:rPr lang="en-GB" sz="2000" noProof="0" dirty="0"/>
              <a:t>Extra Custom Match: </a:t>
            </a:r>
          </a:p>
          <a:p>
            <a:pPr lvl="1"/>
            <a:r>
              <a:rPr lang="en-GB" sz="1600" noProof="0" dirty="0">
                <a:sym typeface="Wingdings" panose="05000000000000000000" pitchFamily="2" charset="2"/>
              </a:rPr>
              <a:t>ipv6_src=</a:t>
            </a:r>
            <a:r>
              <a:rPr lang="en-GB" sz="1600" noProof="0" dirty="0"/>
              <a:t>5555:11:c0a8:a::8551,i</a:t>
            </a:r>
            <a:r>
              <a:rPr lang="en-GB" sz="1600" noProof="0" dirty="0">
                <a:sym typeface="Wingdings" panose="05000000000000000000" pitchFamily="2" charset="2"/>
              </a:rPr>
              <a:t>pv6_dst=</a:t>
            </a:r>
            <a:r>
              <a:rPr lang="en-GB" sz="1600" noProof="0" dirty="0"/>
              <a:t>5555:11:c0a8:a::8552</a:t>
            </a:r>
          </a:p>
          <a:p>
            <a:endParaRPr lang="en-GB" noProof="0" dirty="0"/>
          </a:p>
          <a:p>
            <a:endParaRPr lang="en-GB" noProof="0" dirty="0"/>
          </a:p>
        </p:txBody>
      </p:sp>
      <p:pic>
        <p:nvPicPr>
          <p:cNvPr id="4" name="Grafik 3"/>
          <p:cNvPicPr>
            <a:picLocks noChangeAspect="1"/>
          </p:cNvPicPr>
          <p:nvPr/>
        </p:nvPicPr>
        <p:blipFill>
          <a:blip r:embed="rId2"/>
          <a:stretch>
            <a:fillRect/>
          </a:stretch>
        </p:blipFill>
        <p:spPr>
          <a:xfrm>
            <a:off x="1967541" y="2492897"/>
            <a:ext cx="8926016" cy="4019989"/>
          </a:xfrm>
          <a:prstGeom prst="rect">
            <a:avLst/>
          </a:prstGeom>
        </p:spPr>
      </p:pic>
      <p:sp>
        <p:nvSpPr>
          <p:cNvPr id="5" name="Freihandform: Form 4"/>
          <p:cNvSpPr/>
          <p:nvPr/>
        </p:nvSpPr>
        <p:spPr>
          <a:xfrm>
            <a:off x="805135" y="2438400"/>
            <a:ext cx="1784484" cy="3728484"/>
          </a:xfrm>
          <a:custGeom>
            <a:avLst/>
            <a:gdLst>
              <a:gd name="connsiteX0" fmla="*/ 579907 w 1338363"/>
              <a:gd name="connsiteY0" fmla="*/ 0 h 3728484"/>
              <a:gd name="connsiteX1" fmla="*/ 27014 w 1338363"/>
              <a:gd name="connsiteY1" fmla="*/ 1942214 h 3728484"/>
              <a:gd name="connsiteX2" fmla="*/ 1338363 w 1338363"/>
              <a:gd name="connsiteY2" fmla="*/ 3728484 h 3728484"/>
            </a:gdLst>
            <a:ahLst/>
            <a:cxnLst>
              <a:cxn ang="0">
                <a:pos x="connsiteX0" y="connsiteY0"/>
              </a:cxn>
              <a:cxn ang="0">
                <a:pos x="connsiteX1" y="connsiteY1"/>
              </a:cxn>
              <a:cxn ang="0">
                <a:pos x="connsiteX2" y="connsiteY2"/>
              </a:cxn>
            </a:cxnLst>
            <a:rect l="l" t="t" r="r" b="b"/>
            <a:pathLst>
              <a:path w="1338363" h="3728484">
                <a:moveTo>
                  <a:pt x="579907" y="0"/>
                </a:moveTo>
                <a:cubicBezTo>
                  <a:pt x="240256" y="660400"/>
                  <a:pt x="-99395" y="1320800"/>
                  <a:pt x="27014" y="1942214"/>
                </a:cubicBezTo>
                <a:cubicBezTo>
                  <a:pt x="153423" y="2563628"/>
                  <a:pt x="745893" y="3146056"/>
                  <a:pt x="1338363" y="3728484"/>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abgerundete Ecken 5"/>
          <p:cNvSpPr/>
          <p:nvPr/>
        </p:nvSpPr>
        <p:spPr>
          <a:xfrm>
            <a:off x="4175787" y="4653136"/>
            <a:ext cx="2880320" cy="432048"/>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dirty="0"/>
          </a:p>
        </p:txBody>
      </p:sp>
      <p:sp>
        <p:nvSpPr>
          <p:cNvPr id="7" name="Rechteck: abgerundete Ecken 6"/>
          <p:cNvSpPr/>
          <p:nvPr/>
        </p:nvSpPr>
        <p:spPr>
          <a:xfrm>
            <a:off x="4175787" y="5093455"/>
            <a:ext cx="2880320" cy="432048"/>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dirty="0"/>
          </a:p>
        </p:txBody>
      </p:sp>
    </p:spTree>
    <p:extLst>
      <p:ext uri="{BB962C8B-B14F-4D97-AF65-F5344CB8AC3E}">
        <p14:creationId xmlns:p14="http://schemas.microsoft.com/office/powerpoint/2010/main" val="623472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Rule Table View</a:t>
            </a:r>
          </a:p>
        </p:txBody>
      </p:sp>
      <p:sp>
        <p:nvSpPr>
          <p:cNvPr id="8" name="Inhaltsplatzhalter 7"/>
          <p:cNvSpPr>
            <a:spLocks noGrp="1"/>
          </p:cNvSpPr>
          <p:nvPr>
            <p:ph idx="1"/>
          </p:nvPr>
        </p:nvSpPr>
        <p:spPr>
          <a:xfrm>
            <a:off x="527381" y="3933057"/>
            <a:ext cx="11521280" cy="2193107"/>
          </a:xfrm>
        </p:spPr>
        <p:txBody>
          <a:bodyPr/>
          <a:lstStyle/>
          <a:p>
            <a:r>
              <a:rPr lang="en-GB" noProof="0" dirty="0"/>
              <a:t>Rule Table shows the IPv6 filter correctly</a:t>
            </a:r>
          </a:p>
        </p:txBody>
      </p:sp>
      <p:pic>
        <p:nvPicPr>
          <p:cNvPr id="4" name="Grafik 3"/>
          <p:cNvPicPr>
            <a:picLocks noChangeAspect="1"/>
          </p:cNvPicPr>
          <p:nvPr/>
        </p:nvPicPr>
        <p:blipFill>
          <a:blip r:embed="rId2"/>
          <a:stretch>
            <a:fillRect/>
          </a:stretch>
        </p:blipFill>
        <p:spPr>
          <a:xfrm>
            <a:off x="239349" y="1916833"/>
            <a:ext cx="11424592" cy="1934621"/>
          </a:xfrm>
          <a:prstGeom prst="rect">
            <a:avLst/>
          </a:prstGeom>
        </p:spPr>
      </p:pic>
      <p:sp>
        <p:nvSpPr>
          <p:cNvPr id="6" name="Rechteck: abgerundete Ecken 5"/>
          <p:cNvSpPr/>
          <p:nvPr/>
        </p:nvSpPr>
        <p:spPr>
          <a:xfrm>
            <a:off x="5999990" y="2492896"/>
            <a:ext cx="3648405" cy="100811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7" name="Rechteck: abgerundete Ecken 6"/>
          <p:cNvSpPr/>
          <p:nvPr/>
        </p:nvSpPr>
        <p:spPr>
          <a:xfrm>
            <a:off x="4271797" y="2492896"/>
            <a:ext cx="960107" cy="100811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5774946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TCP/UDP Filtering on IPv6 traffic</a:t>
            </a:r>
          </a:p>
        </p:txBody>
      </p:sp>
      <p:sp>
        <p:nvSpPr>
          <p:cNvPr id="3" name="Inhaltsplatzhalter 2"/>
          <p:cNvSpPr>
            <a:spLocks noGrp="1"/>
          </p:cNvSpPr>
          <p:nvPr>
            <p:ph idx="1"/>
          </p:nvPr>
        </p:nvSpPr>
        <p:spPr/>
        <p:txBody>
          <a:bodyPr/>
          <a:lstStyle/>
          <a:p>
            <a:r>
              <a:rPr lang="en-GB" noProof="0" dirty="0"/>
              <a:t>Extra Custom Match</a:t>
            </a:r>
          </a:p>
          <a:p>
            <a:pPr lvl="1"/>
            <a:r>
              <a:rPr lang="en-GB" dirty="0" err="1"/>
              <a:t>u</a:t>
            </a:r>
            <a:r>
              <a:rPr lang="en-GB" noProof="0" dirty="0"/>
              <a:t>dp6 for UDP or use Protocol Number 17</a:t>
            </a:r>
          </a:p>
          <a:p>
            <a:pPr lvl="1"/>
            <a:r>
              <a:rPr lang="en-GB" noProof="0" dirty="0"/>
              <a:t>tcp6 for </a:t>
            </a:r>
            <a:r>
              <a:rPr lang="en-GB" dirty="0"/>
              <a:t>TCP</a:t>
            </a:r>
            <a:r>
              <a:rPr lang="en-GB" noProof="0" dirty="0"/>
              <a:t> or use Protocol Number 6</a:t>
            </a:r>
          </a:p>
          <a:p>
            <a:pPr lvl="1"/>
            <a:r>
              <a:rPr lang="en-GB" noProof="0" dirty="0" err="1"/>
              <a:t>tp_src</a:t>
            </a:r>
            <a:r>
              <a:rPr lang="en-GB" noProof="0" dirty="0"/>
              <a:t>=&lt;Source Port </a:t>
            </a:r>
            <a:r>
              <a:rPr lang="en-GB" noProof="0" dirty="0" err="1"/>
              <a:t>Nr</a:t>
            </a:r>
            <a:r>
              <a:rPr lang="en-GB" noProof="0" dirty="0"/>
              <a:t>.&gt; or use </a:t>
            </a:r>
          </a:p>
          <a:p>
            <a:pPr lvl="2"/>
            <a:r>
              <a:rPr lang="en-GB" noProof="0" dirty="0" err="1"/>
              <a:t>udp_src</a:t>
            </a:r>
            <a:r>
              <a:rPr lang="en-GB" noProof="0" dirty="0"/>
              <a:t>=&lt;UDP Source Port </a:t>
            </a:r>
            <a:r>
              <a:rPr lang="en-GB" noProof="0" dirty="0" err="1"/>
              <a:t>Nr</a:t>
            </a:r>
            <a:r>
              <a:rPr lang="en-GB" noProof="0" dirty="0"/>
              <a:t>.&gt; </a:t>
            </a:r>
          </a:p>
          <a:p>
            <a:pPr lvl="2"/>
            <a:r>
              <a:rPr lang="en-GB" noProof="0" dirty="0" err="1"/>
              <a:t>tcp_src</a:t>
            </a:r>
            <a:r>
              <a:rPr lang="en-GB" noProof="0" dirty="0"/>
              <a:t>=&lt;TCP Source Port </a:t>
            </a:r>
            <a:r>
              <a:rPr lang="en-GB" noProof="0" dirty="0" err="1"/>
              <a:t>Nr</a:t>
            </a:r>
            <a:r>
              <a:rPr lang="en-GB" noProof="0" dirty="0"/>
              <a:t>.&gt; </a:t>
            </a:r>
          </a:p>
          <a:p>
            <a:pPr lvl="1"/>
            <a:r>
              <a:rPr lang="en-GB" noProof="0" dirty="0" err="1"/>
              <a:t>tp_dst</a:t>
            </a:r>
            <a:r>
              <a:rPr lang="en-GB" noProof="0" dirty="0"/>
              <a:t>=&lt;Destination Port </a:t>
            </a:r>
            <a:r>
              <a:rPr lang="en-GB" noProof="0" dirty="0" err="1"/>
              <a:t>Nr</a:t>
            </a:r>
            <a:r>
              <a:rPr lang="en-GB" noProof="0" dirty="0"/>
              <a:t>.&gt; or use</a:t>
            </a:r>
          </a:p>
          <a:p>
            <a:pPr lvl="2"/>
            <a:r>
              <a:rPr lang="en-GB" noProof="0" dirty="0" err="1"/>
              <a:t>udp_dst</a:t>
            </a:r>
            <a:r>
              <a:rPr lang="en-GB" noProof="0" dirty="0"/>
              <a:t>=&lt;UDP Destination Port </a:t>
            </a:r>
            <a:r>
              <a:rPr lang="en-GB" noProof="0" dirty="0" err="1"/>
              <a:t>Nr</a:t>
            </a:r>
            <a:r>
              <a:rPr lang="en-GB" noProof="0" dirty="0"/>
              <a:t>.&gt; </a:t>
            </a:r>
          </a:p>
          <a:p>
            <a:pPr lvl="2"/>
            <a:r>
              <a:rPr lang="en-GB" noProof="0" dirty="0" err="1"/>
              <a:t>tcp_dst</a:t>
            </a:r>
            <a:r>
              <a:rPr lang="en-GB" noProof="0" dirty="0"/>
              <a:t>=&lt;TCP Destination Port </a:t>
            </a:r>
            <a:r>
              <a:rPr lang="en-GB" noProof="0" dirty="0" err="1"/>
              <a:t>Nr</a:t>
            </a:r>
            <a:r>
              <a:rPr lang="en-GB" noProof="0" dirty="0"/>
              <a:t>.&gt; </a:t>
            </a:r>
          </a:p>
          <a:p>
            <a:pPr lvl="1"/>
            <a:endParaRPr lang="en-GB" noProof="0" dirty="0"/>
          </a:p>
        </p:txBody>
      </p:sp>
    </p:spTree>
    <p:extLst>
      <p:ext uri="{BB962C8B-B14F-4D97-AF65-F5344CB8AC3E}">
        <p14:creationId xmlns:p14="http://schemas.microsoft.com/office/powerpoint/2010/main" val="20786708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533400"/>
            <a:ext cx="10972800" cy="1143000"/>
          </a:xfrm>
        </p:spPr>
        <p:txBody>
          <a:bodyPr>
            <a:normAutofit fontScale="90000"/>
          </a:bodyPr>
          <a:lstStyle/>
          <a:p>
            <a:r>
              <a:rPr lang="en-GB" noProof="0" dirty="0"/>
              <a:t>Example:</a:t>
            </a:r>
            <a:br>
              <a:rPr lang="en-GB" noProof="0" dirty="0"/>
            </a:br>
            <a:r>
              <a:rPr lang="en-GB" noProof="0" dirty="0"/>
              <a:t>UDP Source Port Filter</a:t>
            </a:r>
          </a:p>
        </p:txBody>
      </p:sp>
      <p:sp>
        <p:nvSpPr>
          <p:cNvPr id="3" name="Inhaltsplatzhalter 2"/>
          <p:cNvSpPr>
            <a:spLocks noGrp="1"/>
          </p:cNvSpPr>
          <p:nvPr>
            <p:ph idx="1"/>
          </p:nvPr>
        </p:nvSpPr>
        <p:spPr>
          <a:xfrm>
            <a:off x="609600" y="1858967"/>
            <a:ext cx="10972800" cy="4525963"/>
          </a:xfrm>
        </p:spPr>
        <p:txBody>
          <a:bodyPr/>
          <a:lstStyle/>
          <a:p>
            <a:r>
              <a:rPr lang="en-GB" sz="2000" noProof="0" dirty="0"/>
              <a:t>UDP Source Port: 1000</a:t>
            </a:r>
            <a:endParaRPr lang="en-GB" sz="2000" noProof="0" dirty="0">
              <a:sym typeface="Wingdings" panose="05000000000000000000" pitchFamily="2" charset="2"/>
            </a:endParaRPr>
          </a:p>
          <a:p>
            <a:r>
              <a:rPr lang="en-GB" sz="2000" noProof="0" dirty="0"/>
              <a:t>Extra Custom Match: </a:t>
            </a:r>
          </a:p>
          <a:p>
            <a:pPr lvl="1"/>
            <a:r>
              <a:rPr lang="en-GB" sz="1600" noProof="0" dirty="0">
                <a:sym typeface="Wingdings" panose="05000000000000000000" pitchFamily="2" charset="2"/>
              </a:rPr>
              <a:t>udp6,tp_src=10000</a:t>
            </a:r>
            <a:endParaRPr lang="en-GB" sz="1600" noProof="0" dirty="0"/>
          </a:p>
          <a:p>
            <a:endParaRPr lang="en-GB" noProof="0" dirty="0"/>
          </a:p>
          <a:p>
            <a:endParaRPr lang="en-GB" noProof="0" dirty="0"/>
          </a:p>
        </p:txBody>
      </p:sp>
      <p:pic>
        <p:nvPicPr>
          <p:cNvPr id="6" name="Grafik 5"/>
          <p:cNvPicPr>
            <a:picLocks noChangeAspect="1"/>
          </p:cNvPicPr>
          <p:nvPr/>
        </p:nvPicPr>
        <p:blipFill>
          <a:blip r:embed="rId2"/>
          <a:stretch>
            <a:fillRect/>
          </a:stretch>
        </p:blipFill>
        <p:spPr>
          <a:xfrm>
            <a:off x="2353320" y="2535634"/>
            <a:ext cx="7485360" cy="3526454"/>
          </a:xfrm>
          <a:prstGeom prst="rect">
            <a:avLst/>
          </a:prstGeom>
        </p:spPr>
      </p:pic>
      <p:sp>
        <p:nvSpPr>
          <p:cNvPr id="5" name="Freihandform: Form 4"/>
          <p:cNvSpPr/>
          <p:nvPr/>
        </p:nvSpPr>
        <p:spPr>
          <a:xfrm>
            <a:off x="815413" y="2434620"/>
            <a:ext cx="2016224" cy="3413383"/>
          </a:xfrm>
          <a:custGeom>
            <a:avLst/>
            <a:gdLst>
              <a:gd name="connsiteX0" fmla="*/ 579907 w 1338363"/>
              <a:gd name="connsiteY0" fmla="*/ 0 h 3728484"/>
              <a:gd name="connsiteX1" fmla="*/ 27014 w 1338363"/>
              <a:gd name="connsiteY1" fmla="*/ 1942214 h 3728484"/>
              <a:gd name="connsiteX2" fmla="*/ 1338363 w 1338363"/>
              <a:gd name="connsiteY2" fmla="*/ 3728484 h 3728484"/>
            </a:gdLst>
            <a:ahLst/>
            <a:cxnLst>
              <a:cxn ang="0">
                <a:pos x="connsiteX0" y="connsiteY0"/>
              </a:cxn>
              <a:cxn ang="0">
                <a:pos x="connsiteX1" y="connsiteY1"/>
              </a:cxn>
              <a:cxn ang="0">
                <a:pos x="connsiteX2" y="connsiteY2"/>
              </a:cxn>
            </a:cxnLst>
            <a:rect l="l" t="t" r="r" b="b"/>
            <a:pathLst>
              <a:path w="1338363" h="3728484">
                <a:moveTo>
                  <a:pt x="579907" y="0"/>
                </a:moveTo>
                <a:cubicBezTo>
                  <a:pt x="240256" y="660400"/>
                  <a:pt x="-99395" y="1320800"/>
                  <a:pt x="27014" y="1942214"/>
                </a:cubicBezTo>
                <a:cubicBezTo>
                  <a:pt x="153423" y="2563628"/>
                  <a:pt x="745893" y="3146056"/>
                  <a:pt x="1338363" y="3728484"/>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Rechteck: abgerundete Ecken 6"/>
          <p:cNvSpPr/>
          <p:nvPr/>
        </p:nvSpPr>
        <p:spPr>
          <a:xfrm>
            <a:off x="4367808" y="4407842"/>
            <a:ext cx="2208245" cy="36004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dirty="0"/>
          </a:p>
        </p:txBody>
      </p:sp>
      <p:sp>
        <p:nvSpPr>
          <p:cNvPr id="8" name="Rechteck: abgerundete Ecken 7"/>
          <p:cNvSpPr/>
          <p:nvPr/>
        </p:nvSpPr>
        <p:spPr>
          <a:xfrm>
            <a:off x="4367808" y="4839891"/>
            <a:ext cx="2208245" cy="368311"/>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dirty="0"/>
          </a:p>
        </p:txBody>
      </p:sp>
    </p:spTree>
    <p:extLst>
      <p:ext uri="{BB962C8B-B14F-4D97-AF65-F5344CB8AC3E}">
        <p14:creationId xmlns:p14="http://schemas.microsoft.com/office/powerpoint/2010/main" val="23074937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3589" y="468734"/>
            <a:ext cx="10972800" cy="1143000"/>
          </a:xfrm>
        </p:spPr>
        <p:txBody>
          <a:bodyPr>
            <a:normAutofit fontScale="90000"/>
          </a:bodyPr>
          <a:lstStyle/>
          <a:p>
            <a:r>
              <a:rPr lang="en-GB" noProof="0" dirty="0"/>
              <a:t>Example:</a:t>
            </a:r>
            <a:br>
              <a:rPr lang="en-GB" noProof="0" dirty="0"/>
            </a:br>
            <a:r>
              <a:rPr lang="en-GB" noProof="0" dirty="0"/>
              <a:t>Address and Port Filter</a:t>
            </a:r>
          </a:p>
        </p:txBody>
      </p:sp>
      <p:pic>
        <p:nvPicPr>
          <p:cNvPr id="4" name="Grafik 3"/>
          <p:cNvPicPr>
            <a:picLocks noChangeAspect="1"/>
          </p:cNvPicPr>
          <p:nvPr/>
        </p:nvPicPr>
        <p:blipFill>
          <a:blip r:embed="rId2"/>
          <a:stretch>
            <a:fillRect/>
          </a:stretch>
        </p:blipFill>
        <p:spPr>
          <a:xfrm>
            <a:off x="1274597" y="1647738"/>
            <a:ext cx="9642805" cy="4642643"/>
          </a:xfrm>
          <a:prstGeom prst="rect">
            <a:avLst/>
          </a:prstGeom>
        </p:spPr>
      </p:pic>
      <p:sp>
        <p:nvSpPr>
          <p:cNvPr id="5" name="Rechteck: abgerundete Ecken 4"/>
          <p:cNvSpPr/>
          <p:nvPr/>
        </p:nvSpPr>
        <p:spPr>
          <a:xfrm>
            <a:off x="3791744" y="3717032"/>
            <a:ext cx="2976331" cy="504056"/>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6" name="Rechteck: abgerundete Ecken 5"/>
          <p:cNvSpPr/>
          <p:nvPr/>
        </p:nvSpPr>
        <p:spPr>
          <a:xfrm>
            <a:off x="3791744" y="4293096"/>
            <a:ext cx="2976331" cy="504056"/>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7" name="Rechteck: abgerundete Ecken 6"/>
          <p:cNvSpPr/>
          <p:nvPr/>
        </p:nvSpPr>
        <p:spPr>
          <a:xfrm>
            <a:off x="3791744" y="5373216"/>
            <a:ext cx="4416491" cy="504056"/>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30504561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noProof="0" dirty="0"/>
              <a:t>IPv6 Summary</a:t>
            </a:r>
          </a:p>
        </p:txBody>
      </p:sp>
      <p:sp>
        <p:nvSpPr>
          <p:cNvPr id="3" name="Inhaltsplatzhalter 2"/>
          <p:cNvSpPr>
            <a:spLocks noGrp="1"/>
          </p:cNvSpPr>
          <p:nvPr>
            <p:ph idx="1"/>
          </p:nvPr>
        </p:nvSpPr>
        <p:spPr/>
        <p:txBody>
          <a:bodyPr>
            <a:normAutofit/>
          </a:bodyPr>
          <a:lstStyle/>
          <a:p>
            <a:r>
              <a:rPr lang="en-GB" noProof="0" dirty="0"/>
              <a:t>Protocol set to </a:t>
            </a:r>
            <a:r>
              <a:rPr lang="en-GB" b="1" noProof="0" dirty="0"/>
              <a:t>Custom</a:t>
            </a:r>
          </a:p>
          <a:p>
            <a:r>
              <a:rPr lang="en-GB" noProof="0" dirty="0" err="1"/>
              <a:t>EtherType</a:t>
            </a:r>
            <a:r>
              <a:rPr lang="en-GB" noProof="0" dirty="0"/>
              <a:t> set to </a:t>
            </a:r>
            <a:r>
              <a:rPr lang="en-GB" b="1" noProof="0" dirty="0"/>
              <a:t>0x86dd</a:t>
            </a:r>
          </a:p>
          <a:p>
            <a:r>
              <a:rPr lang="en-GB" b="1" noProof="0" dirty="0"/>
              <a:t>Extra Custom Match</a:t>
            </a:r>
          </a:p>
          <a:p>
            <a:pPr lvl="1"/>
            <a:r>
              <a:rPr lang="en-GB" sz="2400" noProof="0" dirty="0"/>
              <a:t>IPv6 Destination: ipv6_dst=&lt;ipv6/netmask&gt;</a:t>
            </a:r>
          </a:p>
          <a:p>
            <a:pPr lvl="1"/>
            <a:r>
              <a:rPr lang="en-GB" sz="2400" noProof="0" dirty="0"/>
              <a:t>IPv6 Source Address: ipv6_src=&lt;ipv6/netmask&gt;</a:t>
            </a:r>
          </a:p>
          <a:p>
            <a:pPr lvl="1"/>
            <a:r>
              <a:rPr lang="en-GB" sz="2400" noProof="0" dirty="0"/>
              <a:t>UDP: udp6</a:t>
            </a:r>
          </a:p>
          <a:p>
            <a:pPr lvl="1"/>
            <a:r>
              <a:rPr lang="en-GB" sz="2400" noProof="0" dirty="0"/>
              <a:t>TCP: tcp6</a:t>
            </a:r>
          </a:p>
          <a:p>
            <a:pPr lvl="1"/>
            <a:r>
              <a:rPr lang="en-GB" sz="2400" noProof="0" dirty="0"/>
              <a:t>Source Port: </a:t>
            </a:r>
            <a:r>
              <a:rPr lang="en-GB" sz="2400" noProof="0" dirty="0" err="1"/>
              <a:t>tp_src</a:t>
            </a:r>
            <a:r>
              <a:rPr lang="en-GB" sz="2400" noProof="0" dirty="0"/>
              <a:t>=&lt;Port Number&gt;</a:t>
            </a:r>
          </a:p>
          <a:p>
            <a:pPr lvl="1"/>
            <a:r>
              <a:rPr lang="en-GB" sz="2400" noProof="0" dirty="0"/>
              <a:t>Destination Port: </a:t>
            </a:r>
            <a:r>
              <a:rPr lang="en-GB" sz="2400" noProof="0" dirty="0" err="1"/>
              <a:t>tp_dst</a:t>
            </a:r>
            <a:r>
              <a:rPr lang="en-GB" sz="2400" noProof="0" dirty="0"/>
              <a:t>=&lt;Port Number&gt;</a:t>
            </a:r>
          </a:p>
        </p:txBody>
      </p:sp>
    </p:spTree>
    <p:extLst>
      <p:ext uri="{BB962C8B-B14F-4D97-AF65-F5344CB8AC3E}">
        <p14:creationId xmlns:p14="http://schemas.microsoft.com/office/powerpoint/2010/main" val="14912985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4400" y="1515702"/>
            <a:ext cx="5853675" cy="2016223"/>
          </a:xfrm>
        </p:spPr>
        <p:txBody>
          <a:bodyPr>
            <a:normAutofit/>
          </a:bodyPr>
          <a:lstStyle/>
          <a:p>
            <a:r>
              <a:rPr lang="en-GB" noProof="0" dirty="0" err="1"/>
              <a:t>Packetmaster</a:t>
            </a:r>
            <a:r>
              <a:rPr lang="en-GB" noProof="0" dirty="0"/>
              <a:t> EX</a:t>
            </a:r>
            <a:br>
              <a:rPr lang="en-GB" noProof="0" dirty="0"/>
            </a:br>
            <a:r>
              <a:rPr lang="en-GB" noProof="0" dirty="0"/>
              <a:t>TCP Flag Filtering</a:t>
            </a:r>
          </a:p>
        </p:txBody>
      </p:sp>
      <p:pic>
        <p:nvPicPr>
          <p:cNvPr id="6" name="Picture 2" descr="Y:\Marketing\AAA Produkte\EX484-3\EX484-3-fron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39" y="4594752"/>
            <a:ext cx="12097344" cy="92248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Bildergebnis für tcp fla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0276" y="2132857"/>
            <a:ext cx="4966805" cy="2029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7207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TCP Flag </a:t>
            </a:r>
            <a:r>
              <a:rPr lang="en-GB" dirty="0"/>
              <a:t>F</a:t>
            </a:r>
            <a:r>
              <a:rPr lang="en-GB" noProof="0" dirty="0" err="1"/>
              <a:t>iltering</a:t>
            </a:r>
            <a:endParaRPr lang="en-GB" noProof="0" dirty="0"/>
          </a:p>
        </p:txBody>
      </p:sp>
      <p:sp>
        <p:nvSpPr>
          <p:cNvPr id="3" name="Inhaltsplatzhalter 2"/>
          <p:cNvSpPr>
            <a:spLocks noGrp="1"/>
          </p:cNvSpPr>
          <p:nvPr>
            <p:ph idx="1"/>
          </p:nvPr>
        </p:nvSpPr>
        <p:spPr>
          <a:xfrm>
            <a:off x="527381" y="1124745"/>
            <a:ext cx="5760640" cy="5001419"/>
          </a:xfrm>
        </p:spPr>
        <p:txBody>
          <a:bodyPr>
            <a:normAutofit lnSpcReduction="10000"/>
          </a:bodyPr>
          <a:lstStyle/>
          <a:p>
            <a:r>
              <a:rPr lang="en-GB" noProof="0" dirty="0" err="1"/>
              <a:t>Packetmaster</a:t>
            </a:r>
            <a:r>
              <a:rPr lang="en-GB" noProof="0" dirty="0"/>
              <a:t> EX allows the user to filter on TCP Flags such as SYN, ACK, RST</a:t>
            </a:r>
            <a:r>
              <a:rPr lang="en-GB" dirty="0"/>
              <a:t>, etc.</a:t>
            </a:r>
            <a:endParaRPr lang="en-GB" noProof="0" dirty="0"/>
          </a:p>
          <a:p>
            <a:r>
              <a:rPr lang="en-GB" noProof="0" dirty="0"/>
              <a:t>To use this capability via the Web GUI of the EX we have a special field called </a:t>
            </a:r>
            <a:r>
              <a:rPr lang="en-GB" b="1" noProof="0" dirty="0"/>
              <a:t>Extra Custom Match</a:t>
            </a:r>
            <a:r>
              <a:rPr lang="en-GB" noProof="0" dirty="0"/>
              <a:t> that is located in the </a:t>
            </a:r>
            <a:r>
              <a:rPr lang="en-GB" b="1" noProof="0" dirty="0"/>
              <a:t>Add </a:t>
            </a:r>
            <a:r>
              <a:rPr lang="en-GB" b="1" dirty="0"/>
              <a:t>R</a:t>
            </a:r>
            <a:r>
              <a:rPr lang="en-GB" b="1" noProof="0" dirty="0" err="1"/>
              <a:t>ule</a:t>
            </a:r>
            <a:r>
              <a:rPr lang="en-GB" noProof="0" dirty="0"/>
              <a:t> menu.</a:t>
            </a:r>
          </a:p>
          <a:p>
            <a:pPr lvl="1"/>
            <a:endParaRPr lang="en-GB" noProof="0" dirty="0"/>
          </a:p>
        </p:txBody>
      </p:sp>
      <p:pic>
        <p:nvPicPr>
          <p:cNvPr id="4" name="Grafik 3"/>
          <p:cNvPicPr>
            <a:picLocks noChangeAspect="1"/>
          </p:cNvPicPr>
          <p:nvPr/>
        </p:nvPicPr>
        <p:blipFill>
          <a:blip r:embed="rId3"/>
          <a:stretch>
            <a:fillRect/>
          </a:stretch>
        </p:blipFill>
        <p:spPr>
          <a:xfrm>
            <a:off x="6288022" y="1179252"/>
            <a:ext cx="5606833" cy="3977941"/>
          </a:xfrm>
          <a:prstGeom prst="rect">
            <a:avLst/>
          </a:prstGeom>
        </p:spPr>
      </p:pic>
      <p:sp>
        <p:nvSpPr>
          <p:cNvPr id="5" name="Rechteck: abgerundete Ecken 4"/>
          <p:cNvSpPr/>
          <p:nvPr/>
        </p:nvSpPr>
        <p:spPr>
          <a:xfrm>
            <a:off x="6576053" y="4869160"/>
            <a:ext cx="5318801" cy="216024"/>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812925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Connection to EX2</a:t>
            </a:r>
          </a:p>
        </p:txBody>
      </p:sp>
      <p:sp>
        <p:nvSpPr>
          <p:cNvPr id="7" name="Inhaltsplatzhalter 6"/>
          <p:cNvSpPr>
            <a:spLocks noGrp="1"/>
          </p:cNvSpPr>
          <p:nvPr>
            <p:ph idx="1"/>
          </p:nvPr>
        </p:nvSpPr>
        <p:spPr>
          <a:xfrm>
            <a:off x="1919536" y="1124745"/>
            <a:ext cx="8640960" cy="1008112"/>
          </a:xfrm>
        </p:spPr>
        <p:txBody>
          <a:bodyPr>
            <a:normAutofit/>
          </a:bodyPr>
          <a:lstStyle/>
          <a:p>
            <a:r>
              <a:rPr lang="en-GB" sz="2400" dirty="0"/>
              <a:t>Connect to your Cubro Packetmaster EX2 via the Management Interface</a:t>
            </a:r>
          </a:p>
        </p:txBody>
      </p:sp>
      <p:grpSp>
        <p:nvGrpSpPr>
          <p:cNvPr id="17" name="Gruppieren 16"/>
          <p:cNvGrpSpPr/>
          <p:nvPr/>
        </p:nvGrpSpPr>
        <p:grpSpPr>
          <a:xfrm>
            <a:off x="3791744" y="2348881"/>
            <a:ext cx="5148064" cy="1253441"/>
            <a:chOff x="539552" y="2034238"/>
            <a:chExt cx="8460432" cy="2395192"/>
          </a:xfrm>
        </p:grpSpPr>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2034238"/>
              <a:ext cx="8460432" cy="1778454"/>
            </a:xfrm>
            <a:prstGeom prst="rect">
              <a:avLst/>
            </a:prstGeom>
          </p:spPr>
        </p:pic>
        <p:grpSp>
          <p:nvGrpSpPr>
            <p:cNvPr id="9" name="Gruppieren 8"/>
            <p:cNvGrpSpPr/>
            <p:nvPr/>
          </p:nvGrpSpPr>
          <p:grpSpPr>
            <a:xfrm>
              <a:off x="899592" y="2922783"/>
              <a:ext cx="4965234" cy="1506647"/>
              <a:chOff x="899592" y="2922783"/>
              <a:chExt cx="4965234" cy="1506647"/>
            </a:xfrm>
          </p:grpSpPr>
          <p:sp>
            <p:nvSpPr>
              <p:cNvPr id="14" name="Abgerundetes Rechteck 13"/>
              <p:cNvSpPr/>
              <p:nvPr/>
            </p:nvSpPr>
            <p:spPr>
              <a:xfrm>
                <a:off x="2546984" y="2922783"/>
                <a:ext cx="720080" cy="6386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5" name="Textfeld 14"/>
              <p:cNvSpPr txBox="1"/>
              <p:nvPr/>
            </p:nvSpPr>
            <p:spPr>
              <a:xfrm>
                <a:off x="899592" y="3841301"/>
                <a:ext cx="4965234" cy="588129"/>
              </a:xfrm>
              <a:prstGeom prst="rect">
                <a:avLst/>
              </a:prstGeom>
              <a:noFill/>
            </p:spPr>
            <p:txBody>
              <a:bodyPr wrap="square" rtlCol="0">
                <a:spAutoFit/>
              </a:bodyPr>
              <a:lstStyle/>
              <a:p>
                <a:r>
                  <a:rPr lang="de-AT" sz="1400" dirty="0"/>
                  <a:t>Ethernet Management</a:t>
                </a:r>
              </a:p>
            </p:txBody>
          </p:sp>
          <p:cxnSp>
            <p:nvCxnSpPr>
              <p:cNvPr id="16" name="Gerade Verbindung mit Pfeil 15"/>
              <p:cNvCxnSpPr/>
              <p:nvPr/>
            </p:nvCxnSpPr>
            <p:spPr>
              <a:xfrm flipV="1">
                <a:off x="2195736" y="3543839"/>
                <a:ext cx="360040" cy="2974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19" name="Inhaltsplatzhalter 6"/>
          <p:cNvSpPr txBox="1">
            <a:spLocks/>
          </p:cNvSpPr>
          <p:nvPr/>
        </p:nvSpPr>
        <p:spPr>
          <a:xfrm>
            <a:off x="1919536" y="2996952"/>
            <a:ext cx="8640960" cy="10081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FF0000"/>
              </a:buClr>
              <a:buFont typeface="Wingdings" pitchFamily="2" charset="2"/>
              <a:buChar char="§"/>
              <a:defRPr sz="2800" kern="1200">
                <a:solidFill>
                  <a:schemeClr val="tx1"/>
                </a:solidFill>
                <a:latin typeface="Verdana" pitchFamily="34" charset="0"/>
                <a:ea typeface="+mn-ea"/>
                <a:cs typeface="+mn-cs"/>
              </a:defRPr>
            </a:lvl1pPr>
            <a:lvl2pPr marL="742950" indent="-285750" algn="l" defTabSz="914400" rtl="0" eaLnBrk="1" latinLnBrk="0" hangingPunct="1">
              <a:spcBef>
                <a:spcPct val="20000"/>
              </a:spcBef>
              <a:buClr>
                <a:schemeClr val="tx1">
                  <a:lumMod val="50000"/>
                  <a:lumOff val="50000"/>
                </a:schemeClr>
              </a:buClr>
              <a:buFont typeface="Wingdings" pitchFamily="2" charset="2"/>
              <a:buChar char="§"/>
              <a:defRPr sz="2600" kern="1200">
                <a:solidFill>
                  <a:schemeClr val="tx1"/>
                </a:solidFill>
                <a:latin typeface="Verdana" pitchFamily="34" charset="0"/>
                <a:ea typeface="+mn-ea"/>
                <a:cs typeface="+mn-cs"/>
              </a:defRPr>
            </a:lvl2pPr>
            <a:lvl3pPr marL="1143000" indent="-228600" algn="l" defTabSz="914400" rtl="0" eaLnBrk="1" latinLnBrk="0" hangingPunct="1">
              <a:spcBef>
                <a:spcPct val="20000"/>
              </a:spcBef>
              <a:buClr>
                <a:srgbClr val="0070C0"/>
              </a:buClr>
              <a:buFont typeface="Wingdings" pitchFamily="2" charset="2"/>
              <a:buChar char="§"/>
              <a:defRPr sz="2000" kern="1200">
                <a:solidFill>
                  <a:schemeClr val="tx1"/>
                </a:solidFill>
                <a:latin typeface="Verdana" pitchFamily="34" charset="0"/>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Verdana"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AT" sz="2400" dirty="0"/>
          </a:p>
          <a:p>
            <a:endParaRPr lang="de-AT" sz="2400" dirty="0"/>
          </a:p>
          <a:p>
            <a:r>
              <a:rPr lang="de-AT" sz="2400" dirty="0"/>
              <a:t>Enter </a:t>
            </a:r>
            <a:r>
              <a:rPr lang="de-AT" sz="2400" dirty="0" err="1"/>
              <a:t>the</a:t>
            </a:r>
            <a:r>
              <a:rPr lang="de-AT" sz="2400" dirty="0"/>
              <a:t> IP </a:t>
            </a:r>
            <a:r>
              <a:rPr lang="de-AT" sz="2400" dirty="0" err="1"/>
              <a:t>of</a:t>
            </a:r>
            <a:r>
              <a:rPr lang="de-AT" sz="2400" dirty="0"/>
              <a:t> </a:t>
            </a:r>
            <a:r>
              <a:rPr lang="de-AT" sz="2400" dirty="0" err="1"/>
              <a:t>the</a:t>
            </a:r>
            <a:r>
              <a:rPr lang="de-AT" sz="2400" dirty="0"/>
              <a:t> </a:t>
            </a:r>
            <a:r>
              <a:rPr lang="de-AT" sz="2400" dirty="0" err="1"/>
              <a:t>Packetmaster</a:t>
            </a:r>
            <a:r>
              <a:rPr lang="de-AT" sz="2400" dirty="0"/>
              <a:t> in </a:t>
            </a:r>
            <a:r>
              <a:rPr lang="de-AT" sz="2400" dirty="0" err="1"/>
              <a:t>your</a:t>
            </a:r>
            <a:r>
              <a:rPr lang="de-AT" sz="2400" dirty="0"/>
              <a:t> web </a:t>
            </a:r>
            <a:r>
              <a:rPr lang="de-AT" sz="2400" dirty="0" err="1"/>
              <a:t>browser</a:t>
            </a:r>
            <a:r>
              <a:rPr lang="de-AT" sz="2400" dirty="0"/>
              <a:t> (Factory </a:t>
            </a:r>
            <a:r>
              <a:rPr lang="de-AT" sz="2400" dirty="0" err="1"/>
              <a:t>default</a:t>
            </a:r>
            <a:r>
              <a:rPr lang="de-AT" sz="2400" dirty="0"/>
              <a:t>: 192.168.0.200)</a:t>
            </a:r>
          </a:p>
          <a:p>
            <a:r>
              <a:rPr lang="de-AT" sz="2400" dirty="0"/>
              <a:t>Web Browser will </a:t>
            </a:r>
            <a:r>
              <a:rPr lang="de-AT" sz="2400" b="1" dirty="0"/>
              <a:t>not</a:t>
            </a:r>
            <a:r>
              <a:rPr lang="de-AT" sz="2400" dirty="0"/>
              <a:t> require a login with username and password after upgrade – more later</a:t>
            </a:r>
            <a:endParaRPr lang="de-AT" sz="2000" dirty="0"/>
          </a:p>
        </p:txBody>
      </p:sp>
    </p:spTree>
    <p:extLst>
      <p:ext uri="{BB962C8B-B14F-4D97-AF65-F5344CB8AC3E}">
        <p14:creationId xmlns:p14="http://schemas.microsoft.com/office/powerpoint/2010/main" val="2581691421"/>
      </p:ext>
    </p:extLst>
  </p:cSld>
  <p:clrMapOvr>
    <a:masterClrMapping/>
  </p:clrMapOvr>
  <mc:AlternateContent xmlns:mc="http://schemas.openxmlformats.org/markup-compatibility/2006" xmlns:p14="http://schemas.microsoft.com/office/powerpoint/2010/main">
    <mc:Choice Requires="p14">
      <p:transition spd="slow" p14:dur="14000" advTm="3000"/>
    </mc:Choice>
    <mc:Fallback xmlns="" xmlns:mv="urn:schemas-microsoft-com:mac:vml">
      <mp:transition xmlns:mp="http://schemas.microsoft.com/office/mac/powerpoint/2008/main" spd="slow" advTm="300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TCP </a:t>
            </a:r>
            <a:r>
              <a:rPr lang="de-AT" dirty="0" err="1"/>
              <a:t>Flag</a:t>
            </a:r>
            <a:r>
              <a:rPr lang="de-AT" dirty="0"/>
              <a:t> </a:t>
            </a:r>
            <a:r>
              <a:rPr lang="de-AT" dirty="0" err="1"/>
              <a:t>possibilities</a:t>
            </a:r>
            <a:endParaRPr lang="de-DE" dirty="0"/>
          </a:p>
        </p:txBody>
      </p:sp>
      <p:sp>
        <p:nvSpPr>
          <p:cNvPr id="3" name="Inhaltsplatzhalter 2"/>
          <p:cNvSpPr>
            <a:spLocks noGrp="1"/>
          </p:cNvSpPr>
          <p:nvPr>
            <p:ph idx="1"/>
          </p:nvPr>
        </p:nvSpPr>
        <p:spPr/>
        <p:txBody>
          <a:bodyPr>
            <a:normAutofit fontScale="85000" lnSpcReduction="10000"/>
          </a:bodyPr>
          <a:lstStyle/>
          <a:p>
            <a:r>
              <a:rPr lang="de-AT" dirty="0"/>
              <a:t>EX </a:t>
            </a:r>
            <a:r>
              <a:rPr lang="de-AT" dirty="0" err="1"/>
              <a:t>supports</a:t>
            </a:r>
            <a:r>
              <a:rPr lang="de-AT" dirty="0"/>
              <a:t> a </a:t>
            </a:r>
            <a:r>
              <a:rPr lang="de-AT" b="1" dirty="0" err="1"/>
              <a:t>bitwise</a:t>
            </a:r>
            <a:r>
              <a:rPr lang="de-AT" b="1" dirty="0"/>
              <a:t> </a:t>
            </a:r>
            <a:r>
              <a:rPr lang="de-AT" b="1" dirty="0" err="1"/>
              <a:t>match</a:t>
            </a:r>
            <a:r>
              <a:rPr lang="de-AT" b="1" dirty="0"/>
              <a:t> </a:t>
            </a:r>
            <a:r>
              <a:rPr lang="de-AT" dirty="0"/>
              <a:t>on </a:t>
            </a:r>
            <a:r>
              <a:rPr lang="de-AT" dirty="0" err="1"/>
              <a:t>the</a:t>
            </a:r>
            <a:r>
              <a:rPr lang="de-AT" dirty="0"/>
              <a:t> TCP </a:t>
            </a:r>
            <a:r>
              <a:rPr lang="de-AT" dirty="0" err="1"/>
              <a:t>flags</a:t>
            </a:r>
            <a:r>
              <a:rPr lang="de-AT" dirty="0"/>
              <a:t> </a:t>
            </a:r>
            <a:r>
              <a:rPr lang="de-AT" dirty="0" err="1"/>
              <a:t>including</a:t>
            </a:r>
            <a:r>
              <a:rPr lang="de-AT" dirty="0"/>
              <a:t> a </a:t>
            </a:r>
            <a:r>
              <a:rPr lang="de-AT" dirty="0" err="1"/>
              <a:t>mask</a:t>
            </a:r>
            <a:r>
              <a:rPr lang="de-AT" dirty="0"/>
              <a:t>. </a:t>
            </a:r>
            <a:r>
              <a:rPr lang="en-US" dirty="0"/>
              <a:t>The flags and mask are 16-bit  numbers  written in decimal or in hexadecimal </a:t>
            </a:r>
            <a:r>
              <a:rPr lang="en-US" b="1" dirty="0"/>
              <a:t>prefixed by 0x</a:t>
            </a:r>
            <a:r>
              <a:rPr lang="en-US" dirty="0"/>
              <a:t>.  Each1-bit in mask requires that the corresponding bit in flags  must match.   Each  0-bit  in mask causes the corresponding bit to be ignored.</a:t>
            </a:r>
          </a:p>
          <a:p>
            <a:r>
              <a:rPr lang="en-US" dirty="0"/>
              <a:t>Alternatively, the flags can  be  </a:t>
            </a:r>
            <a:r>
              <a:rPr lang="en-US" b="1" dirty="0"/>
              <a:t>specified  by  their  symbolic names</a:t>
            </a:r>
            <a:r>
              <a:rPr lang="en-US" dirty="0"/>
              <a:t>, each preceded by either + for a flag that must be set, or - for a flag that must not be set, without  any other delimiters between the flags.  Flags not mentioned are considered wildcards.  For example,  </a:t>
            </a:r>
            <a:r>
              <a:rPr lang="en-US" dirty="0" err="1"/>
              <a:t>tcp_flags</a:t>
            </a:r>
            <a:r>
              <a:rPr lang="en-US" dirty="0"/>
              <a:t>=+</a:t>
            </a:r>
            <a:r>
              <a:rPr lang="en-US" dirty="0" err="1"/>
              <a:t>syn-ack</a:t>
            </a:r>
            <a:r>
              <a:rPr lang="en-US" dirty="0"/>
              <a:t>  matches TCP SYNs that are not also </a:t>
            </a:r>
            <a:r>
              <a:rPr lang="en-US" dirty="0" err="1"/>
              <a:t>ACKs</a:t>
            </a:r>
            <a:r>
              <a:rPr lang="en-US" dirty="0"/>
              <a:t>.</a:t>
            </a:r>
            <a:endParaRPr lang="de-DE" dirty="0"/>
          </a:p>
        </p:txBody>
      </p:sp>
    </p:spTree>
    <p:extLst>
      <p:ext uri="{BB962C8B-B14F-4D97-AF65-F5344CB8AC3E}">
        <p14:creationId xmlns:p14="http://schemas.microsoft.com/office/powerpoint/2010/main" val="7224072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Symbolic</a:t>
            </a:r>
            <a:r>
              <a:rPr lang="de-AT" dirty="0"/>
              <a:t> </a:t>
            </a:r>
            <a:r>
              <a:rPr lang="de-AT" dirty="0" err="1"/>
              <a:t>Names</a:t>
            </a:r>
            <a:endParaRPr lang="de-DE" dirty="0"/>
          </a:p>
        </p:txBody>
      </p:sp>
      <p:sp>
        <p:nvSpPr>
          <p:cNvPr id="3" name="Inhaltsplatzhalter 2"/>
          <p:cNvSpPr>
            <a:spLocks noGrp="1"/>
          </p:cNvSpPr>
          <p:nvPr>
            <p:ph idx="1"/>
          </p:nvPr>
        </p:nvSpPr>
        <p:spPr/>
        <p:txBody>
          <a:bodyPr/>
          <a:lstStyle/>
          <a:p>
            <a:r>
              <a:rPr lang="en-US" sz="2000" dirty="0"/>
              <a:t>TCP  protocol  currently  defines  9 flag bits, and additional 3 bits are reserved (must be transmitted as zero), see  RFCs  793,3168,  and  3540.   The  flag bits are, numbering from the least significant bit:</a:t>
            </a:r>
          </a:p>
          <a:p>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594140055"/>
              </p:ext>
            </p:extLst>
          </p:nvPr>
        </p:nvGraphicFramePr>
        <p:xfrm>
          <a:off x="3503712" y="2492896"/>
          <a:ext cx="5215467" cy="3337560"/>
        </p:xfrm>
        <a:graphic>
          <a:graphicData uri="http://schemas.openxmlformats.org/drawingml/2006/table">
            <a:tbl>
              <a:tblPr>
                <a:tableStyleId>{5C22544A-7EE6-4342-B048-85BDC9FD1C3A}</a:tableStyleId>
              </a:tblPr>
              <a:tblGrid>
                <a:gridCol w="558800">
                  <a:extLst>
                    <a:ext uri="{9D8B030D-6E8A-4147-A177-3AD203B41FA5}">
                      <a16:colId xmlns:a16="http://schemas.microsoft.com/office/drawing/2014/main" val="4274947915"/>
                    </a:ext>
                  </a:extLst>
                </a:gridCol>
                <a:gridCol w="1608667">
                  <a:extLst>
                    <a:ext uri="{9D8B030D-6E8A-4147-A177-3AD203B41FA5}">
                      <a16:colId xmlns:a16="http://schemas.microsoft.com/office/drawing/2014/main" val="2693973840"/>
                    </a:ext>
                  </a:extLst>
                </a:gridCol>
                <a:gridCol w="3048000">
                  <a:extLst>
                    <a:ext uri="{9D8B030D-6E8A-4147-A177-3AD203B41FA5}">
                      <a16:colId xmlns:a16="http://schemas.microsoft.com/office/drawing/2014/main" val="144485228"/>
                    </a:ext>
                  </a:extLst>
                </a:gridCol>
              </a:tblGrid>
              <a:tr h="320040">
                <a:tc>
                  <a:txBody>
                    <a:bodyPr/>
                    <a:lstStyle/>
                    <a:p>
                      <a:pPr algn="l" fontAlgn="ctr"/>
                      <a:r>
                        <a:rPr lang="de-DE" sz="1100" u="none" strike="noStrike">
                          <a:effectLst/>
                        </a:rPr>
                        <a:t>Bit</a:t>
                      </a:r>
                      <a:endParaRPr lang="de-DE" sz="1100" b="1"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Symbolic Name</a:t>
                      </a:r>
                      <a:endParaRPr lang="de-DE" sz="1100" b="1"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Description</a:t>
                      </a:r>
                      <a:endParaRPr lang="de-DE" sz="1100" b="1"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3474663987"/>
                  </a:ext>
                </a:extLst>
              </a:tr>
              <a:tr h="274320">
                <a:tc>
                  <a:txBody>
                    <a:bodyPr/>
                    <a:lstStyle/>
                    <a:p>
                      <a:pPr algn="l" fontAlgn="ctr"/>
                      <a:r>
                        <a:rPr lang="de-DE" sz="1100" u="none" strike="noStrike">
                          <a:effectLst/>
                        </a:rPr>
                        <a:t>0</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dirty="0" err="1">
                          <a:effectLst/>
                        </a:rPr>
                        <a:t>fin</a:t>
                      </a:r>
                      <a:endParaRPr lang="de-DE" sz="1100" b="0" i="0" u="none" strike="noStrike" dirty="0">
                        <a:solidFill>
                          <a:srgbClr val="000000"/>
                        </a:solidFill>
                        <a:effectLst/>
                        <a:latin typeface="Arial" panose="020B0604020202020204" pitchFamily="34" charset="0"/>
                      </a:endParaRPr>
                    </a:p>
                  </a:txBody>
                  <a:tcPr marL="10160" marR="10160" marT="7620" marB="0" anchor="ctr"/>
                </a:tc>
                <a:tc>
                  <a:txBody>
                    <a:bodyPr/>
                    <a:lstStyle/>
                    <a:p>
                      <a:pPr algn="l" fontAlgn="ctr"/>
                      <a:r>
                        <a:rPr lang="en-US" sz="1100" u="none" strike="noStrike">
                          <a:effectLst/>
                        </a:rPr>
                        <a:t>No more data from sender</a:t>
                      </a:r>
                      <a:endParaRPr lang="en-US"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619692372"/>
                  </a:ext>
                </a:extLst>
              </a:tr>
              <a:tr h="274320">
                <a:tc>
                  <a:txBody>
                    <a:bodyPr/>
                    <a:lstStyle/>
                    <a:p>
                      <a:pPr algn="l" fontAlgn="ctr"/>
                      <a:r>
                        <a:rPr lang="de-DE" sz="1100" u="none" strike="noStrike">
                          <a:effectLst/>
                        </a:rPr>
                        <a:t>1</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syn</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Synchronize Sequence Numbers</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280207471"/>
                  </a:ext>
                </a:extLst>
              </a:tr>
              <a:tr h="274320">
                <a:tc>
                  <a:txBody>
                    <a:bodyPr/>
                    <a:lstStyle/>
                    <a:p>
                      <a:pPr algn="l" fontAlgn="ctr"/>
                      <a:r>
                        <a:rPr lang="de-DE" sz="1100" u="none" strike="noStrike">
                          <a:effectLst/>
                        </a:rPr>
                        <a:t>2</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rst</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Reset the connection</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679791209"/>
                  </a:ext>
                </a:extLst>
              </a:tr>
              <a:tr h="274320">
                <a:tc>
                  <a:txBody>
                    <a:bodyPr/>
                    <a:lstStyle/>
                    <a:p>
                      <a:pPr algn="l" fontAlgn="ctr"/>
                      <a:r>
                        <a:rPr lang="de-DE" sz="1100" u="none" strike="noStrike">
                          <a:effectLst/>
                        </a:rPr>
                        <a:t>3</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psh</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Push function</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1029923253"/>
                  </a:ext>
                </a:extLst>
              </a:tr>
              <a:tr h="274320">
                <a:tc>
                  <a:txBody>
                    <a:bodyPr/>
                    <a:lstStyle/>
                    <a:p>
                      <a:pPr algn="l" fontAlgn="ctr"/>
                      <a:r>
                        <a:rPr lang="de-DE" sz="1100" u="none" strike="noStrike">
                          <a:effectLst/>
                        </a:rPr>
                        <a:t>4</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ack</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Acknowledgement field significant</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3200486386"/>
                  </a:ext>
                </a:extLst>
              </a:tr>
              <a:tr h="274320">
                <a:tc>
                  <a:txBody>
                    <a:bodyPr/>
                    <a:lstStyle/>
                    <a:p>
                      <a:pPr algn="l" fontAlgn="ctr"/>
                      <a:r>
                        <a:rPr lang="de-DE" sz="1100" u="none" strike="noStrike">
                          <a:effectLst/>
                        </a:rPr>
                        <a:t>5</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urg</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Urgent pointer field significant</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955483598"/>
                  </a:ext>
                </a:extLst>
              </a:tr>
              <a:tr h="274320">
                <a:tc>
                  <a:txBody>
                    <a:bodyPr/>
                    <a:lstStyle/>
                    <a:p>
                      <a:pPr algn="l" fontAlgn="ctr"/>
                      <a:r>
                        <a:rPr lang="de-DE" sz="1100" u="none" strike="noStrike">
                          <a:effectLst/>
                        </a:rPr>
                        <a:t>6</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ece</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ECN Echo</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144972707"/>
                  </a:ext>
                </a:extLst>
              </a:tr>
              <a:tr h="274320">
                <a:tc>
                  <a:txBody>
                    <a:bodyPr/>
                    <a:lstStyle/>
                    <a:p>
                      <a:pPr algn="l" fontAlgn="ctr"/>
                      <a:r>
                        <a:rPr lang="de-DE" sz="1100" u="none" strike="noStrike">
                          <a:effectLst/>
                        </a:rPr>
                        <a:t>7</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cwr</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Congestion Windows Reduced</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1992131580"/>
                  </a:ext>
                </a:extLst>
              </a:tr>
              <a:tr h="274320">
                <a:tc>
                  <a:txBody>
                    <a:bodyPr/>
                    <a:lstStyle/>
                    <a:p>
                      <a:pPr algn="l" fontAlgn="ctr"/>
                      <a:r>
                        <a:rPr lang="de-DE" sz="1100" u="none" strike="noStrike">
                          <a:effectLst/>
                        </a:rPr>
                        <a:t>8</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ns</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Nonce Sum</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57815418"/>
                  </a:ext>
                </a:extLst>
              </a:tr>
              <a:tr h="274320">
                <a:tc>
                  <a:txBody>
                    <a:bodyPr/>
                    <a:lstStyle/>
                    <a:p>
                      <a:pPr algn="l" fontAlgn="ctr"/>
                      <a:r>
                        <a:rPr lang="de-DE" sz="1100" u="none" strike="noStrike">
                          <a:effectLst/>
                        </a:rPr>
                        <a:t>9-11</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Reserved</a:t>
                      </a:r>
                      <a:endParaRPr lang="de-DE" sz="1100" b="0" i="0" u="none" strike="noStrike">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211257963"/>
                  </a:ext>
                </a:extLst>
              </a:tr>
              <a:tr h="274320">
                <a:tc>
                  <a:txBody>
                    <a:bodyPr/>
                    <a:lstStyle/>
                    <a:p>
                      <a:pPr algn="l" fontAlgn="ctr"/>
                      <a:r>
                        <a:rPr lang="de-DE" sz="1100" u="none" strike="noStrike">
                          <a:effectLst/>
                        </a:rPr>
                        <a:t>12-15</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a:effectLst/>
                        </a:rPr>
                        <a:t>-</a:t>
                      </a:r>
                      <a:endParaRPr lang="de-DE" sz="1100" b="0" i="0" u="none" strike="noStrike">
                        <a:solidFill>
                          <a:srgbClr val="000000"/>
                        </a:solidFill>
                        <a:effectLst/>
                        <a:latin typeface="Arial" panose="020B0604020202020204" pitchFamily="34" charset="0"/>
                      </a:endParaRPr>
                    </a:p>
                  </a:txBody>
                  <a:tcPr marL="10160" marR="10160" marT="7620" marB="0" anchor="ctr"/>
                </a:tc>
                <a:tc>
                  <a:txBody>
                    <a:bodyPr/>
                    <a:lstStyle/>
                    <a:p>
                      <a:pPr algn="l" fontAlgn="ctr"/>
                      <a:r>
                        <a:rPr lang="de-DE" sz="1100" u="none" strike="noStrike" dirty="0">
                          <a:effectLst/>
                        </a:rPr>
                        <a:t>Must </a:t>
                      </a:r>
                      <a:r>
                        <a:rPr lang="de-DE" sz="1100" u="none" strike="noStrike" dirty="0" err="1">
                          <a:effectLst/>
                        </a:rPr>
                        <a:t>be</a:t>
                      </a:r>
                      <a:r>
                        <a:rPr lang="de-DE" sz="1100" u="none" strike="noStrike" dirty="0">
                          <a:effectLst/>
                        </a:rPr>
                        <a:t> </a:t>
                      </a:r>
                      <a:r>
                        <a:rPr lang="de-DE" sz="1100" u="none" strike="noStrike" dirty="0" err="1">
                          <a:effectLst/>
                        </a:rPr>
                        <a:t>zero</a:t>
                      </a:r>
                      <a:endParaRPr lang="de-DE" sz="1100" b="0" i="0" u="none" strike="noStrike" dirty="0">
                        <a:solidFill>
                          <a:srgbClr val="000000"/>
                        </a:solidFill>
                        <a:effectLst/>
                        <a:latin typeface="Arial" panose="020B0604020202020204" pitchFamily="34" charset="0"/>
                      </a:endParaRPr>
                    </a:p>
                  </a:txBody>
                  <a:tcPr marL="10160" marR="10160" marT="7620" marB="0" anchor="ctr"/>
                </a:tc>
                <a:extLst>
                  <a:ext uri="{0D108BD9-81ED-4DB2-BD59-A6C34878D82A}">
                    <a16:rowId xmlns:a16="http://schemas.microsoft.com/office/drawing/2014/main" val="2572305633"/>
                  </a:ext>
                </a:extLst>
              </a:tr>
            </a:tbl>
          </a:graphicData>
        </a:graphic>
      </p:graphicFrame>
    </p:spTree>
    <p:extLst>
      <p:ext uri="{BB962C8B-B14F-4D97-AF65-F5344CB8AC3E}">
        <p14:creationId xmlns:p14="http://schemas.microsoft.com/office/powerpoint/2010/main" val="8960024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p>
            <a:r>
              <a:rPr lang="de-AT" dirty="0" err="1"/>
              <a:t>Use</a:t>
            </a:r>
            <a:r>
              <a:rPr lang="de-AT" dirty="0"/>
              <a:t> </a:t>
            </a:r>
            <a:r>
              <a:rPr lang="de-AT" dirty="0" err="1"/>
              <a:t>of</a:t>
            </a:r>
            <a:r>
              <a:rPr lang="de-AT" dirty="0"/>
              <a:t> Extra Custom Match</a:t>
            </a:r>
            <a:endParaRPr lang="de-DE" dirty="0"/>
          </a:p>
        </p:txBody>
      </p:sp>
      <p:pic>
        <p:nvPicPr>
          <p:cNvPr id="4" name="Grafik 3"/>
          <p:cNvPicPr>
            <a:picLocks noChangeAspect="1"/>
          </p:cNvPicPr>
          <p:nvPr/>
        </p:nvPicPr>
        <p:blipFill>
          <a:blip r:embed="rId2"/>
          <a:stretch>
            <a:fillRect/>
          </a:stretch>
        </p:blipFill>
        <p:spPr>
          <a:xfrm>
            <a:off x="1676400" y="1417638"/>
            <a:ext cx="8543021" cy="5006957"/>
          </a:xfrm>
          <a:prstGeom prst="rect">
            <a:avLst/>
          </a:prstGeom>
        </p:spPr>
      </p:pic>
      <p:sp>
        <p:nvSpPr>
          <p:cNvPr id="5" name="Rechteckige Legende 21"/>
          <p:cNvSpPr/>
          <p:nvPr/>
        </p:nvSpPr>
        <p:spPr>
          <a:xfrm>
            <a:off x="9357253" y="2281733"/>
            <a:ext cx="2556191" cy="648072"/>
          </a:xfrm>
          <a:prstGeom prst="wedgeRectCallout">
            <a:avLst>
              <a:gd name="adj1" fmla="val -212048"/>
              <a:gd name="adj2" fmla="val 19678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needs to be set to IP/TCP</a:t>
            </a:r>
          </a:p>
        </p:txBody>
      </p:sp>
      <p:sp>
        <p:nvSpPr>
          <p:cNvPr id="6" name="Rechteckige Legende 21"/>
          <p:cNvSpPr/>
          <p:nvPr/>
        </p:nvSpPr>
        <p:spPr>
          <a:xfrm>
            <a:off x="9261244" y="4369965"/>
            <a:ext cx="2652200" cy="1944216"/>
          </a:xfrm>
          <a:prstGeom prst="wedgeRectCallout">
            <a:avLst>
              <a:gd name="adj1" fmla="val -190917"/>
              <a:gd name="adj2" fmla="val 4469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needs to be set to </a:t>
            </a:r>
            <a:r>
              <a:rPr lang="en-US" sz="1400" dirty="0" err="1">
                <a:solidFill>
                  <a:schemeClr val="tx1"/>
                </a:solidFill>
              </a:rPr>
              <a:t>tcp_flags</a:t>
            </a:r>
            <a:r>
              <a:rPr lang="en-US" sz="1400" dirty="0">
                <a:solidFill>
                  <a:schemeClr val="tx1"/>
                </a:solidFill>
              </a:rPr>
              <a:t>=&lt;symbolic name&gt;</a:t>
            </a:r>
          </a:p>
          <a:p>
            <a:pPr algn="ctr"/>
            <a:br>
              <a:rPr lang="en-US" sz="1400" dirty="0">
                <a:solidFill>
                  <a:schemeClr val="tx1"/>
                </a:solidFill>
              </a:rPr>
            </a:br>
            <a:r>
              <a:rPr lang="en-US" sz="1400" dirty="0">
                <a:solidFill>
                  <a:schemeClr val="tx1"/>
                </a:solidFill>
              </a:rPr>
              <a:t>+</a:t>
            </a:r>
            <a:r>
              <a:rPr lang="en-US" sz="1400" dirty="0" err="1">
                <a:solidFill>
                  <a:schemeClr val="tx1"/>
                </a:solidFill>
              </a:rPr>
              <a:t>syn</a:t>
            </a:r>
            <a:r>
              <a:rPr lang="en-US" sz="1400" dirty="0">
                <a:solidFill>
                  <a:schemeClr val="tx1"/>
                </a:solidFill>
              </a:rPr>
              <a:t>-ack means that it filters out all </a:t>
            </a:r>
            <a:r>
              <a:rPr lang="en-US" sz="1400" dirty="0" err="1">
                <a:solidFill>
                  <a:schemeClr val="tx1"/>
                </a:solidFill>
              </a:rPr>
              <a:t>syn</a:t>
            </a:r>
            <a:r>
              <a:rPr lang="en-US" sz="1400" dirty="0">
                <a:solidFill>
                  <a:schemeClr val="tx1"/>
                </a:solidFill>
              </a:rPr>
              <a:t> messages that are not acknowledged.</a:t>
            </a:r>
          </a:p>
        </p:txBody>
      </p:sp>
    </p:spTree>
    <p:extLst>
      <p:ext uri="{BB962C8B-B14F-4D97-AF65-F5344CB8AC3E}">
        <p14:creationId xmlns:p14="http://schemas.microsoft.com/office/powerpoint/2010/main" val="19251135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Rule Table View</a:t>
            </a:r>
          </a:p>
        </p:txBody>
      </p:sp>
      <p:sp>
        <p:nvSpPr>
          <p:cNvPr id="8" name="Inhaltsplatzhalter 7"/>
          <p:cNvSpPr>
            <a:spLocks noGrp="1"/>
          </p:cNvSpPr>
          <p:nvPr>
            <p:ph idx="1"/>
          </p:nvPr>
        </p:nvSpPr>
        <p:spPr>
          <a:xfrm>
            <a:off x="527381" y="3933057"/>
            <a:ext cx="11521280" cy="2193107"/>
          </a:xfrm>
        </p:spPr>
        <p:txBody>
          <a:bodyPr/>
          <a:lstStyle/>
          <a:p>
            <a:r>
              <a:rPr lang="en-GB" noProof="0" dirty="0"/>
              <a:t>Rule Table shows the </a:t>
            </a:r>
            <a:r>
              <a:rPr lang="en-GB" noProof="0"/>
              <a:t>filter correctly.</a:t>
            </a:r>
            <a:endParaRPr lang="en-GB" noProof="0" dirty="0"/>
          </a:p>
        </p:txBody>
      </p:sp>
      <p:pic>
        <p:nvPicPr>
          <p:cNvPr id="9" name="Grafik 8"/>
          <p:cNvPicPr>
            <a:picLocks noChangeAspect="1"/>
          </p:cNvPicPr>
          <p:nvPr/>
        </p:nvPicPr>
        <p:blipFill>
          <a:blip r:embed="rId2"/>
          <a:stretch>
            <a:fillRect/>
          </a:stretch>
        </p:blipFill>
        <p:spPr>
          <a:xfrm>
            <a:off x="287694" y="1844825"/>
            <a:ext cx="11616613" cy="1999061"/>
          </a:xfrm>
          <a:prstGeom prst="rect">
            <a:avLst/>
          </a:prstGeom>
        </p:spPr>
      </p:pic>
      <p:sp>
        <p:nvSpPr>
          <p:cNvPr id="7" name="Rechteck: abgerundete Ecken 6"/>
          <p:cNvSpPr/>
          <p:nvPr/>
        </p:nvSpPr>
        <p:spPr>
          <a:xfrm>
            <a:off x="4271797" y="3284984"/>
            <a:ext cx="960107" cy="36004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6" name="Rechteck: abgerundete Ecken 5"/>
          <p:cNvSpPr/>
          <p:nvPr/>
        </p:nvSpPr>
        <p:spPr>
          <a:xfrm>
            <a:off x="7152117" y="3284984"/>
            <a:ext cx="1248139" cy="36004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577494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AT" dirty="0"/>
              <a:t>Group Settings (Load-Balancing)</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19774756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+Add Group and Group Table </a:t>
            </a:r>
          </a:p>
        </p:txBody>
      </p:sp>
      <p:sp>
        <p:nvSpPr>
          <p:cNvPr id="3" name="Inhaltsplatzhalter 2"/>
          <p:cNvSpPr>
            <a:spLocks noGrp="1"/>
          </p:cNvSpPr>
          <p:nvPr>
            <p:ph idx="1"/>
          </p:nvPr>
        </p:nvSpPr>
        <p:spPr>
          <a:xfrm>
            <a:off x="1775520" y="4188222"/>
            <a:ext cx="8640960" cy="1761059"/>
          </a:xfrm>
        </p:spPr>
        <p:txBody>
          <a:bodyPr>
            <a:normAutofit fontScale="85000" lnSpcReduction="10000"/>
          </a:bodyPr>
          <a:lstStyle/>
          <a:p>
            <a:r>
              <a:rPr lang="en-GB" dirty="0"/>
              <a:t>"+Add Group" – allows the user to define a group of ports e.g. for </a:t>
            </a:r>
            <a:r>
              <a:rPr lang="en-GB" b="1" dirty="0">
                <a:solidFill>
                  <a:srgbClr val="FF0000"/>
                </a:solidFill>
              </a:rPr>
              <a:t>load-balancing applications.</a:t>
            </a:r>
          </a:p>
          <a:p>
            <a:endParaRPr lang="en-GB" b="1" dirty="0">
              <a:solidFill>
                <a:srgbClr val="FF0000"/>
              </a:solidFill>
            </a:endParaRPr>
          </a:p>
          <a:p>
            <a:r>
              <a:rPr lang="en-GB" dirty="0"/>
              <a:t>Group Table – shows the defined groups</a:t>
            </a:r>
          </a:p>
        </p:txBody>
      </p:sp>
      <p:pic>
        <p:nvPicPr>
          <p:cNvPr id="4" name="Grafik 3"/>
          <p:cNvPicPr>
            <a:picLocks noChangeAspect="1"/>
          </p:cNvPicPr>
          <p:nvPr/>
        </p:nvPicPr>
        <p:blipFill>
          <a:blip r:embed="rId2"/>
          <a:stretch>
            <a:fillRect/>
          </a:stretch>
        </p:blipFill>
        <p:spPr>
          <a:xfrm>
            <a:off x="1775520" y="1052736"/>
            <a:ext cx="8640960" cy="3053880"/>
          </a:xfrm>
          <a:prstGeom prst="rect">
            <a:avLst/>
          </a:prstGeom>
        </p:spPr>
      </p:pic>
      <p:sp>
        <p:nvSpPr>
          <p:cNvPr id="5" name="Rechteck: abgerundete Ecken 4"/>
          <p:cNvSpPr/>
          <p:nvPr/>
        </p:nvSpPr>
        <p:spPr>
          <a:xfrm>
            <a:off x="5015880" y="1033339"/>
            <a:ext cx="1800200" cy="36004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1768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+Add Group</a:t>
            </a:r>
          </a:p>
        </p:txBody>
      </p:sp>
      <p:pic>
        <p:nvPicPr>
          <p:cNvPr id="4" name="Grafik 3"/>
          <p:cNvPicPr>
            <a:picLocks noChangeAspect="1"/>
          </p:cNvPicPr>
          <p:nvPr/>
        </p:nvPicPr>
        <p:blipFill>
          <a:blip r:embed="rId2"/>
          <a:stretch>
            <a:fillRect/>
          </a:stretch>
        </p:blipFill>
        <p:spPr>
          <a:xfrm>
            <a:off x="1981200" y="1219200"/>
            <a:ext cx="8434073" cy="5132816"/>
          </a:xfrm>
          <a:prstGeom prst="rect">
            <a:avLst/>
          </a:prstGeom>
        </p:spPr>
      </p:pic>
      <p:sp>
        <p:nvSpPr>
          <p:cNvPr id="5" name="Rechteck: abgerundete Ecken 4"/>
          <p:cNvSpPr/>
          <p:nvPr/>
        </p:nvSpPr>
        <p:spPr>
          <a:xfrm>
            <a:off x="5797623" y="1219200"/>
            <a:ext cx="792088" cy="2880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ige Legende 5"/>
          <p:cNvSpPr/>
          <p:nvPr/>
        </p:nvSpPr>
        <p:spPr>
          <a:xfrm>
            <a:off x="8029872" y="1579240"/>
            <a:ext cx="2385401" cy="1409514"/>
          </a:xfrm>
          <a:prstGeom prst="wedgeRectCallout">
            <a:avLst>
              <a:gd name="adj1" fmla="val -99378"/>
              <a:gd name="adj2" fmla="val -469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Select a Group ID. </a:t>
            </a:r>
            <a:r>
              <a:rPr lang="en-US" dirty="0">
                <a:solidFill>
                  <a:srgbClr val="FF0000"/>
                </a:solidFill>
              </a:rPr>
              <a:t>Important</a:t>
            </a:r>
            <a:r>
              <a:rPr lang="en-US" dirty="0">
                <a:solidFill>
                  <a:schemeClr val="tx1"/>
                </a:solidFill>
              </a:rPr>
              <a:t> because a rule needs to be defined that uses this ID as an action.</a:t>
            </a:r>
          </a:p>
        </p:txBody>
      </p:sp>
      <p:sp>
        <p:nvSpPr>
          <p:cNvPr id="8" name="Rechteckige Legende 5"/>
          <p:cNvSpPr/>
          <p:nvPr/>
        </p:nvSpPr>
        <p:spPr>
          <a:xfrm>
            <a:off x="1837183" y="2155304"/>
            <a:ext cx="2016225" cy="1479594"/>
          </a:xfrm>
          <a:prstGeom prst="wedgeRectCallout">
            <a:avLst>
              <a:gd name="adj1" fmla="val 71622"/>
              <a:gd name="adj2" fmla="val 2961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Defines the type of group. </a:t>
            </a:r>
            <a:r>
              <a:rPr lang="en-US" dirty="0">
                <a:solidFill>
                  <a:srgbClr val="FF0000"/>
                </a:solidFill>
              </a:rPr>
              <a:t>For load-balancing "Select" has to be used.</a:t>
            </a:r>
          </a:p>
        </p:txBody>
      </p:sp>
    </p:spTree>
    <p:extLst>
      <p:ext uri="{BB962C8B-B14F-4D97-AF65-F5344CB8AC3E}">
        <p14:creationId xmlns:p14="http://schemas.microsoft.com/office/powerpoint/2010/main" val="59443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Load-Balancing via Select Group</a:t>
            </a:r>
          </a:p>
        </p:txBody>
      </p:sp>
      <p:sp>
        <p:nvSpPr>
          <p:cNvPr id="3" name="Inhaltsplatzhalter 2"/>
          <p:cNvSpPr>
            <a:spLocks noGrp="1"/>
          </p:cNvSpPr>
          <p:nvPr>
            <p:ph idx="1"/>
          </p:nvPr>
        </p:nvSpPr>
        <p:spPr/>
        <p:txBody>
          <a:bodyPr/>
          <a:lstStyle/>
          <a:p>
            <a:r>
              <a:rPr lang="en-GB" dirty="0"/>
              <a:t>e.g. Ports 1 through 4 should load-balance the traffic that is received by Port 6</a:t>
            </a:r>
          </a:p>
          <a:p>
            <a:r>
              <a:rPr lang="en-GB" dirty="0"/>
              <a:t>Steps</a:t>
            </a:r>
          </a:p>
          <a:p>
            <a:pPr lvl="1"/>
            <a:r>
              <a:rPr lang="en-GB" dirty="0"/>
              <a:t>Define Group ID=1 as Type=Select with P1 to P4</a:t>
            </a:r>
          </a:p>
          <a:p>
            <a:pPr lvl="1"/>
            <a:r>
              <a:rPr lang="en-GB" dirty="0"/>
              <a:t>Define Load-Balancing Hash-Key</a:t>
            </a:r>
          </a:p>
          <a:p>
            <a:pPr lvl="1"/>
            <a:r>
              <a:rPr lang="en-GB" dirty="0"/>
              <a:t>Verify Group Settings via Group Table</a:t>
            </a:r>
          </a:p>
          <a:p>
            <a:pPr lvl="1"/>
            <a:r>
              <a:rPr lang="en-GB" dirty="0"/>
              <a:t>Define rule from P6 to Group ID1</a:t>
            </a:r>
          </a:p>
        </p:txBody>
      </p:sp>
    </p:spTree>
    <p:extLst>
      <p:ext uri="{BB962C8B-B14F-4D97-AF65-F5344CB8AC3E}">
        <p14:creationId xmlns:p14="http://schemas.microsoft.com/office/powerpoint/2010/main" val="37314020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Group Definition</a:t>
            </a:r>
          </a:p>
        </p:txBody>
      </p:sp>
      <p:pic>
        <p:nvPicPr>
          <p:cNvPr id="4" name="Inhaltsplatzhalter 3"/>
          <p:cNvPicPr>
            <a:picLocks noGrp="1" noChangeAspect="1"/>
          </p:cNvPicPr>
          <p:nvPr>
            <p:ph idx="1"/>
          </p:nvPr>
        </p:nvPicPr>
        <p:blipFill>
          <a:blip r:embed="rId2"/>
          <a:stretch>
            <a:fillRect/>
          </a:stretch>
        </p:blipFill>
        <p:spPr>
          <a:xfrm>
            <a:off x="2201504" y="1219200"/>
            <a:ext cx="7788991" cy="5000625"/>
          </a:xfrm>
          <a:prstGeom prst="rect">
            <a:avLst/>
          </a:prstGeom>
        </p:spPr>
      </p:pic>
      <p:sp>
        <p:nvSpPr>
          <p:cNvPr id="5" name="Rechteckige Legende 5"/>
          <p:cNvSpPr/>
          <p:nvPr/>
        </p:nvSpPr>
        <p:spPr>
          <a:xfrm>
            <a:off x="7896199" y="2515343"/>
            <a:ext cx="2576864" cy="617426"/>
          </a:xfrm>
          <a:prstGeom prst="wedgeRectCallout">
            <a:avLst>
              <a:gd name="adj1" fmla="val -65126"/>
              <a:gd name="adj2" fmla="val 95306"/>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rPr>
              <a:t>Important: </a:t>
            </a:r>
            <a:r>
              <a:rPr lang="en-US" sz="1400" dirty="0">
                <a:solidFill>
                  <a:schemeClr val="tx1"/>
                </a:solidFill>
              </a:rPr>
              <a:t>for load-balancing the type needs to be "Select".</a:t>
            </a:r>
          </a:p>
        </p:txBody>
      </p:sp>
      <p:sp>
        <p:nvSpPr>
          <p:cNvPr id="6" name="Rechteckige Legende 5"/>
          <p:cNvSpPr/>
          <p:nvPr/>
        </p:nvSpPr>
        <p:spPr>
          <a:xfrm>
            <a:off x="7896199" y="4243536"/>
            <a:ext cx="2576864" cy="2202429"/>
          </a:xfrm>
          <a:prstGeom prst="wedgeRectCallout">
            <a:avLst>
              <a:gd name="adj1" fmla="val -79615"/>
              <a:gd name="adj2" fmla="val 2345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Traffic is only forwarded to the relevant output port if the watch port status is "Link-Up". Usually the “Output to Ports” and "Watch Port" are set to the same value.  If the "Watch-Port" status is "Link-Down" the traffic is forwarded to another port within the group.</a:t>
            </a:r>
          </a:p>
        </p:txBody>
      </p:sp>
      <p:sp>
        <p:nvSpPr>
          <p:cNvPr id="7" name="Geschweifte Klammer rechts 6"/>
          <p:cNvSpPr/>
          <p:nvPr/>
        </p:nvSpPr>
        <p:spPr>
          <a:xfrm rot="16200000">
            <a:off x="2855639" y="3739479"/>
            <a:ext cx="216024" cy="936104"/>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Rechteckige Legende 5"/>
          <p:cNvSpPr/>
          <p:nvPr/>
        </p:nvSpPr>
        <p:spPr>
          <a:xfrm>
            <a:off x="2063552" y="2350645"/>
            <a:ext cx="1584176" cy="884778"/>
          </a:xfrm>
          <a:prstGeom prst="wedgeRectCallout">
            <a:avLst>
              <a:gd name="adj1" fmla="val 7987"/>
              <a:gd name="adj2" fmla="val 14431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Green color shows that the bucket is correctly defined. </a:t>
            </a:r>
          </a:p>
        </p:txBody>
      </p:sp>
      <p:sp>
        <p:nvSpPr>
          <p:cNvPr id="9" name="Rechteck 8"/>
          <p:cNvSpPr/>
          <p:nvPr/>
        </p:nvSpPr>
        <p:spPr>
          <a:xfrm>
            <a:off x="5015879" y="5035623"/>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ige Legende 5"/>
          <p:cNvSpPr/>
          <p:nvPr/>
        </p:nvSpPr>
        <p:spPr>
          <a:xfrm>
            <a:off x="1523999" y="5611688"/>
            <a:ext cx="1818982" cy="834277"/>
          </a:xfrm>
          <a:prstGeom prst="wedgeRectCallout">
            <a:avLst>
              <a:gd name="adj1" fmla="val 95911"/>
              <a:gd name="adj2" fmla="val -7427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Set the output port of each bucket = set the ports that belong to this group.</a:t>
            </a:r>
          </a:p>
        </p:txBody>
      </p:sp>
    </p:spTree>
    <p:extLst>
      <p:ext uri="{BB962C8B-B14F-4D97-AF65-F5344CB8AC3E}">
        <p14:creationId xmlns:p14="http://schemas.microsoft.com/office/powerpoint/2010/main" val="169143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Group Definition</a:t>
            </a:r>
          </a:p>
        </p:txBody>
      </p:sp>
      <p:sp>
        <p:nvSpPr>
          <p:cNvPr id="3" name="Inhaltsplatzhalter 2"/>
          <p:cNvSpPr>
            <a:spLocks noGrp="1"/>
          </p:cNvSpPr>
          <p:nvPr>
            <p:ph idx="1"/>
          </p:nvPr>
        </p:nvSpPr>
        <p:spPr>
          <a:xfrm>
            <a:off x="1937792" y="4607768"/>
            <a:ext cx="8640960" cy="1833067"/>
          </a:xfrm>
        </p:spPr>
        <p:txBody>
          <a:bodyPr>
            <a:normAutofit/>
          </a:bodyPr>
          <a:lstStyle/>
          <a:p>
            <a:r>
              <a:rPr lang="en-GB" sz="2000" dirty="0"/>
              <a:t>A group can include up to 16 ports (buckets 0 through 15).</a:t>
            </a:r>
          </a:p>
          <a:p>
            <a:r>
              <a:rPr lang="en-GB" sz="2000" dirty="0"/>
              <a:t>Traffic is distributed within the ports of the group. </a:t>
            </a:r>
          </a:p>
          <a:p>
            <a:r>
              <a:rPr lang="en-GB" sz="2000" dirty="0"/>
              <a:t>Distribution is based on a calculated hash-key.</a:t>
            </a:r>
          </a:p>
          <a:p>
            <a:r>
              <a:rPr lang="en-GB" sz="2000" dirty="0"/>
              <a:t>Hash-key calculation criteria is user selectable</a:t>
            </a:r>
          </a:p>
        </p:txBody>
      </p:sp>
      <p:pic>
        <p:nvPicPr>
          <p:cNvPr id="12" name="Grafik 11"/>
          <p:cNvPicPr>
            <a:picLocks noChangeAspect="1"/>
          </p:cNvPicPr>
          <p:nvPr/>
        </p:nvPicPr>
        <p:blipFill>
          <a:blip r:embed="rId2"/>
          <a:stretch>
            <a:fillRect/>
          </a:stretch>
        </p:blipFill>
        <p:spPr>
          <a:xfrm>
            <a:off x="2297832" y="1295400"/>
            <a:ext cx="7596336" cy="2985909"/>
          </a:xfrm>
          <a:prstGeom prst="rect">
            <a:avLst/>
          </a:prstGeom>
        </p:spPr>
      </p:pic>
      <p:sp>
        <p:nvSpPr>
          <p:cNvPr id="9" name="Rechteck 8"/>
          <p:cNvSpPr/>
          <p:nvPr/>
        </p:nvSpPr>
        <p:spPr>
          <a:xfrm>
            <a:off x="5106144" y="3095599"/>
            <a:ext cx="14401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18652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655633"/>
            <a:ext cx="10972800" cy="1143000"/>
          </a:xfrm>
        </p:spPr>
        <p:txBody>
          <a:bodyPr>
            <a:normAutofit fontScale="90000"/>
          </a:bodyPr>
          <a:lstStyle/>
          <a:p>
            <a:r>
              <a:rPr lang="en-GB" dirty="0"/>
              <a:t>Web GUI Start-Up Screen</a:t>
            </a:r>
            <a:br>
              <a:rPr lang="en-GB" dirty="0"/>
            </a:br>
            <a:r>
              <a:rPr lang="en-GB" dirty="0"/>
              <a:t>Rule Table</a:t>
            </a:r>
          </a:p>
        </p:txBody>
      </p:sp>
      <p:sp>
        <p:nvSpPr>
          <p:cNvPr id="3" name="Inhaltsplatzhalter 2"/>
          <p:cNvSpPr>
            <a:spLocks noGrp="1"/>
          </p:cNvSpPr>
          <p:nvPr>
            <p:ph idx="1"/>
          </p:nvPr>
        </p:nvSpPr>
        <p:spPr>
          <a:xfrm>
            <a:off x="609600" y="1981200"/>
            <a:ext cx="10972800" cy="4525963"/>
          </a:xfrm>
        </p:spPr>
        <p:txBody>
          <a:bodyPr/>
          <a:lstStyle/>
          <a:p>
            <a:r>
              <a:rPr lang="en-GB" dirty="0"/>
              <a:t>After login the Web GUI shows the active rules – "Rule Table"</a:t>
            </a:r>
          </a:p>
          <a:p>
            <a:r>
              <a:rPr lang="en-GB" dirty="0"/>
              <a:t>The EX2 is usually delivered without any defined rules. Therefore the rule table will be empty.</a:t>
            </a:r>
          </a:p>
        </p:txBody>
      </p:sp>
      <p:pic>
        <p:nvPicPr>
          <p:cNvPr id="4" name="Grafik 3"/>
          <p:cNvPicPr>
            <a:picLocks noChangeAspect="1"/>
          </p:cNvPicPr>
          <p:nvPr/>
        </p:nvPicPr>
        <p:blipFill>
          <a:blip r:embed="rId2"/>
          <a:stretch>
            <a:fillRect/>
          </a:stretch>
        </p:blipFill>
        <p:spPr>
          <a:xfrm>
            <a:off x="1559496" y="4105299"/>
            <a:ext cx="9107488" cy="1813860"/>
          </a:xfrm>
          <a:prstGeom prst="rect">
            <a:avLst/>
          </a:prstGeom>
        </p:spPr>
      </p:pic>
      <p:sp>
        <p:nvSpPr>
          <p:cNvPr id="8" name="Rechteck: abgerundete Ecken 7"/>
          <p:cNvSpPr/>
          <p:nvPr/>
        </p:nvSpPr>
        <p:spPr>
          <a:xfrm>
            <a:off x="1919536" y="4105299"/>
            <a:ext cx="648072" cy="3527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73808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Group Table </a:t>
            </a:r>
          </a:p>
        </p:txBody>
      </p:sp>
      <p:sp>
        <p:nvSpPr>
          <p:cNvPr id="3" name="Inhaltsplatzhalter 2"/>
          <p:cNvSpPr>
            <a:spLocks noGrp="1"/>
          </p:cNvSpPr>
          <p:nvPr>
            <p:ph idx="1"/>
          </p:nvPr>
        </p:nvSpPr>
        <p:spPr>
          <a:xfrm>
            <a:off x="1919536" y="980729"/>
            <a:ext cx="8640960" cy="5001419"/>
          </a:xfrm>
        </p:spPr>
        <p:txBody>
          <a:bodyPr/>
          <a:lstStyle/>
          <a:p>
            <a:r>
              <a:rPr lang="en-GB" dirty="0"/>
              <a:t>Verify the group settings</a:t>
            </a:r>
          </a:p>
          <a:p>
            <a:r>
              <a:rPr lang="en-GB" dirty="0"/>
              <a:t>Change hash-key</a:t>
            </a:r>
          </a:p>
        </p:txBody>
      </p:sp>
      <p:pic>
        <p:nvPicPr>
          <p:cNvPr id="4" name="Grafik 3"/>
          <p:cNvPicPr>
            <a:picLocks noChangeAspect="1"/>
          </p:cNvPicPr>
          <p:nvPr/>
        </p:nvPicPr>
        <p:blipFill>
          <a:blip r:embed="rId2"/>
          <a:stretch>
            <a:fillRect/>
          </a:stretch>
        </p:blipFill>
        <p:spPr>
          <a:xfrm>
            <a:off x="1956302" y="2060849"/>
            <a:ext cx="8208404" cy="3681296"/>
          </a:xfrm>
          <a:prstGeom prst="rect">
            <a:avLst/>
          </a:prstGeom>
        </p:spPr>
      </p:pic>
      <p:sp>
        <p:nvSpPr>
          <p:cNvPr id="5" name="Rechteckige Legende 5"/>
          <p:cNvSpPr/>
          <p:nvPr/>
        </p:nvSpPr>
        <p:spPr>
          <a:xfrm>
            <a:off x="8076728" y="1700809"/>
            <a:ext cx="2339752" cy="463405"/>
          </a:xfrm>
          <a:prstGeom prst="wedgeRectCallout">
            <a:avLst>
              <a:gd name="adj1" fmla="val -62846"/>
              <a:gd name="adj2" fmla="val 18309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Opens Hash-key settings.</a:t>
            </a:r>
          </a:p>
        </p:txBody>
      </p:sp>
      <p:sp>
        <p:nvSpPr>
          <p:cNvPr id="6" name="Rechteck: abgerundete Ecken 5"/>
          <p:cNvSpPr/>
          <p:nvPr/>
        </p:nvSpPr>
        <p:spPr>
          <a:xfrm>
            <a:off x="6132512" y="2060849"/>
            <a:ext cx="1296144" cy="43204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ige Legende 5"/>
          <p:cNvSpPr/>
          <p:nvPr/>
        </p:nvSpPr>
        <p:spPr>
          <a:xfrm>
            <a:off x="4188296" y="5170122"/>
            <a:ext cx="2339752" cy="944992"/>
          </a:xfrm>
          <a:prstGeom prst="wedgeRectCallout">
            <a:avLst>
              <a:gd name="adj1" fmla="val 34532"/>
              <a:gd name="adj2" fmla="val -96462"/>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 means that a packet is handled only by a single action.  Either sent to P1 or P2 or P3 or ‘’P4</a:t>
            </a:r>
          </a:p>
        </p:txBody>
      </p:sp>
    </p:spTree>
    <p:extLst>
      <p:ext uri="{BB962C8B-B14F-4D97-AF65-F5344CB8AC3E}">
        <p14:creationId xmlns:p14="http://schemas.microsoft.com/office/powerpoint/2010/main" val="399977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Hash-Key</a:t>
            </a:r>
          </a:p>
        </p:txBody>
      </p:sp>
      <p:sp>
        <p:nvSpPr>
          <p:cNvPr id="3" name="Inhaltsplatzhalter 2"/>
          <p:cNvSpPr>
            <a:spLocks noGrp="1"/>
          </p:cNvSpPr>
          <p:nvPr>
            <p:ph idx="1"/>
          </p:nvPr>
        </p:nvSpPr>
        <p:spPr>
          <a:xfrm>
            <a:off x="1847528" y="980729"/>
            <a:ext cx="8640960" cy="5001419"/>
          </a:xfrm>
        </p:spPr>
        <p:txBody>
          <a:bodyPr/>
          <a:lstStyle/>
          <a:p>
            <a:pPr>
              <a:tabLst>
                <a:tab pos="1524000" algn="l"/>
              </a:tabLst>
            </a:pPr>
            <a:r>
              <a:rPr lang="en-GB" dirty="0"/>
              <a:t>Hash-Key settings are found in "Device" – "Other Settings" – "Group Hash Algorithms"</a:t>
            </a:r>
          </a:p>
        </p:txBody>
      </p:sp>
      <p:pic>
        <p:nvPicPr>
          <p:cNvPr id="4" name="Grafik 3"/>
          <p:cNvPicPr>
            <a:picLocks noChangeAspect="1"/>
          </p:cNvPicPr>
          <p:nvPr/>
        </p:nvPicPr>
        <p:blipFill>
          <a:blip r:embed="rId2"/>
          <a:stretch>
            <a:fillRect/>
          </a:stretch>
        </p:blipFill>
        <p:spPr>
          <a:xfrm>
            <a:off x="1847528" y="3338790"/>
            <a:ext cx="8537296" cy="2783221"/>
          </a:xfrm>
          <a:prstGeom prst="rect">
            <a:avLst/>
          </a:prstGeom>
          <a:ln w="19050">
            <a:solidFill>
              <a:schemeClr val="accent1"/>
            </a:solidFill>
          </a:ln>
        </p:spPr>
      </p:pic>
      <p:pic>
        <p:nvPicPr>
          <p:cNvPr id="5" name="Grafik 4"/>
          <p:cNvPicPr>
            <a:picLocks noChangeAspect="1"/>
          </p:cNvPicPr>
          <p:nvPr/>
        </p:nvPicPr>
        <p:blipFill>
          <a:blip r:embed="rId3"/>
          <a:stretch>
            <a:fillRect/>
          </a:stretch>
        </p:blipFill>
        <p:spPr>
          <a:xfrm>
            <a:off x="1847528" y="2060849"/>
            <a:ext cx="5082980" cy="845893"/>
          </a:xfrm>
          <a:prstGeom prst="rect">
            <a:avLst/>
          </a:prstGeom>
        </p:spPr>
      </p:pic>
      <p:sp>
        <p:nvSpPr>
          <p:cNvPr id="6" name="Rechteck: abgerundete Ecken 5"/>
          <p:cNvSpPr/>
          <p:nvPr/>
        </p:nvSpPr>
        <p:spPr>
          <a:xfrm>
            <a:off x="5231904" y="2546701"/>
            <a:ext cx="1440160" cy="36004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unten 6"/>
          <p:cNvSpPr/>
          <p:nvPr/>
        </p:nvSpPr>
        <p:spPr>
          <a:xfrm>
            <a:off x="5755392" y="2798729"/>
            <a:ext cx="288032" cy="54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5921505" y="2906742"/>
            <a:ext cx="814647" cy="276999"/>
          </a:xfrm>
          <a:prstGeom prst="rect">
            <a:avLst/>
          </a:prstGeom>
          <a:noFill/>
        </p:spPr>
        <p:txBody>
          <a:bodyPr wrap="none" rtlCol="0">
            <a:spAutoFit/>
          </a:bodyPr>
          <a:lstStyle/>
          <a:p>
            <a:r>
              <a:rPr lang="de-AT" sz="1200" dirty="0" err="1"/>
              <a:t>opens</a:t>
            </a:r>
            <a:r>
              <a:rPr lang="de-AT" sz="1200" dirty="0"/>
              <a:t> </a:t>
            </a:r>
            <a:r>
              <a:rPr lang="de-AT" sz="1200" dirty="0" err="1"/>
              <a:t>up</a:t>
            </a:r>
            <a:endParaRPr lang="de-DE" sz="1200" dirty="0"/>
          </a:p>
        </p:txBody>
      </p:sp>
      <p:sp>
        <p:nvSpPr>
          <p:cNvPr id="9" name="Geschweifte Klammer rechts 8"/>
          <p:cNvSpPr/>
          <p:nvPr/>
        </p:nvSpPr>
        <p:spPr>
          <a:xfrm>
            <a:off x="4990708" y="4418909"/>
            <a:ext cx="169188" cy="1008112"/>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 name="Rechteckige Legende 5"/>
          <p:cNvSpPr/>
          <p:nvPr/>
        </p:nvSpPr>
        <p:spPr>
          <a:xfrm>
            <a:off x="6328828" y="4418909"/>
            <a:ext cx="1639381" cy="432048"/>
          </a:xfrm>
          <a:prstGeom prst="wedgeRectCallout">
            <a:avLst>
              <a:gd name="adj1" fmla="val -115834"/>
              <a:gd name="adj2" fmla="val 68454"/>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Selectable Hash-key criteria</a:t>
            </a:r>
          </a:p>
        </p:txBody>
      </p:sp>
    </p:spTree>
    <p:extLst>
      <p:ext uri="{BB962C8B-B14F-4D97-AF65-F5344CB8AC3E}">
        <p14:creationId xmlns:p14="http://schemas.microsoft.com/office/powerpoint/2010/main" val="224534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Session-aware Load-balancing</a:t>
            </a:r>
          </a:p>
        </p:txBody>
      </p:sp>
      <p:sp>
        <p:nvSpPr>
          <p:cNvPr id="3" name="Inhaltsplatzhalter 2"/>
          <p:cNvSpPr>
            <a:spLocks noGrp="1"/>
          </p:cNvSpPr>
          <p:nvPr>
            <p:ph idx="1"/>
          </p:nvPr>
        </p:nvSpPr>
        <p:spPr/>
        <p:txBody>
          <a:bodyPr>
            <a:normAutofit fontScale="92500" lnSpcReduction="10000"/>
          </a:bodyPr>
          <a:lstStyle/>
          <a:p>
            <a:r>
              <a:rPr lang="en-GB" dirty="0"/>
              <a:t>Session-aware = every packet that belongs to the same conversation is sent to the same physical output port within the group.</a:t>
            </a:r>
          </a:p>
          <a:p>
            <a:r>
              <a:rPr lang="en-GB" dirty="0"/>
              <a:t>Conversation association is done by examining selected fields within each packet and performing a mathematical algorithm called hash key calculation to consistently separate and distribute traffic to specific ports within a load balanced group. </a:t>
            </a:r>
          </a:p>
          <a:p>
            <a:r>
              <a:rPr lang="en-GB" dirty="0"/>
              <a:t>Packets that result in the same Hash-key value are always sent to the same physical output port.</a:t>
            </a:r>
          </a:p>
          <a:p>
            <a:endParaRPr lang="en-GB" dirty="0"/>
          </a:p>
          <a:p>
            <a:endParaRPr lang="en-GB" dirty="0"/>
          </a:p>
        </p:txBody>
      </p:sp>
    </p:spTree>
    <p:extLst>
      <p:ext uri="{BB962C8B-B14F-4D97-AF65-F5344CB8AC3E}">
        <p14:creationId xmlns:p14="http://schemas.microsoft.com/office/powerpoint/2010/main" val="282026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Hash-key example for IP Source Address </a:t>
            </a:r>
          </a:p>
        </p:txBody>
      </p:sp>
      <p:pic>
        <p:nvPicPr>
          <p:cNvPr id="4" name="Grafik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7628" y="1196752"/>
            <a:ext cx="6696744" cy="1080120"/>
          </a:xfrm>
          <a:prstGeom prst="rect">
            <a:avLst/>
          </a:prstGeom>
          <a:noFill/>
        </p:spPr>
      </p:pic>
      <p:pic>
        <p:nvPicPr>
          <p:cNvPr id="7" name="Grafik 6"/>
          <p:cNvPicPr>
            <a:picLocks noChangeAspect="1"/>
          </p:cNvPicPr>
          <p:nvPr/>
        </p:nvPicPr>
        <p:blipFill>
          <a:blip r:embed="rId3"/>
          <a:stretch>
            <a:fillRect/>
          </a:stretch>
        </p:blipFill>
        <p:spPr>
          <a:xfrm>
            <a:off x="3759398" y="2611016"/>
            <a:ext cx="4712867" cy="3554288"/>
          </a:xfrm>
          <a:prstGeom prst="rect">
            <a:avLst/>
          </a:prstGeom>
          <a:ln>
            <a:noFill/>
          </a:ln>
        </p:spPr>
      </p:pic>
    </p:spTree>
    <p:extLst>
      <p:ext uri="{BB962C8B-B14F-4D97-AF65-F5344CB8AC3E}">
        <p14:creationId xmlns:p14="http://schemas.microsoft.com/office/powerpoint/2010/main" val="1902799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Hash-key for two or more criteria</a:t>
            </a:r>
          </a:p>
        </p:txBody>
      </p:sp>
      <p:sp>
        <p:nvSpPr>
          <p:cNvPr id="3" name="Inhaltsplatzhalter 2"/>
          <p:cNvSpPr>
            <a:spLocks noGrp="1"/>
          </p:cNvSpPr>
          <p:nvPr>
            <p:ph idx="1"/>
          </p:nvPr>
        </p:nvSpPr>
        <p:spPr>
          <a:xfrm>
            <a:off x="6888088" y="1196753"/>
            <a:ext cx="3744416" cy="1977083"/>
          </a:xfrm>
        </p:spPr>
        <p:txBody>
          <a:bodyPr>
            <a:normAutofit lnSpcReduction="10000"/>
          </a:bodyPr>
          <a:lstStyle/>
          <a:p>
            <a:r>
              <a:rPr lang="en-GB" sz="2000" dirty="0"/>
              <a:t>Hash value is calculated over both fields</a:t>
            </a:r>
          </a:p>
          <a:p>
            <a:r>
              <a:rPr lang="en-GB" sz="2000" dirty="0"/>
              <a:t>As a result the hash-key is the same for both directions </a:t>
            </a:r>
            <a:r>
              <a:rPr lang="en-GB" sz="2000" dirty="0">
                <a:sym typeface="Wingdings" panose="05000000000000000000" pitchFamily="2" charset="2"/>
              </a:rPr>
              <a:t> Layer 3 session aware !</a:t>
            </a:r>
            <a:endParaRPr lang="en-GB" sz="2000" dirty="0"/>
          </a:p>
        </p:txBody>
      </p:sp>
      <p:pic>
        <p:nvPicPr>
          <p:cNvPr id="5" name="Grafik 4"/>
          <p:cNvPicPr>
            <a:picLocks noChangeAspect="1"/>
          </p:cNvPicPr>
          <p:nvPr/>
        </p:nvPicPr>
        <p:blipFill>
          <a:blip r:embed="rId2"/>
          <a:stretch>
            <a:fillRect/>
          </a:stretch>
        </p:blipFill>
        <p:spPr>
          <a:xfrm>
            <a:off x="2207568" y="1196753"/>
            <a:ext cx="4369494" cy="2187297"/>
          </a:xfrm>
          <a:prstGeom prst="rect">
            <a:avLst/>
          </a:prstGeom>
        </p:spPr>
      </p:pic>
      <p:pic>
        <p:nvPicPr>
          <p:cNvPr id="32" name="Grafik 31"/>
          <p:cNvPicPr>
            <a:picLocks noChangeAspect="1"/>
          </p:cNvPicPr>
          <p:nvPr/>
        </p:nvPicPr>
        <p:blipFill>
          <a:blip r:embed="rId3"/>
          <a:stretch>
            <a:fillRect/>
          </a:stretch>
        </p:blipFill>
        <p:spPr>
          <a:xfrm>
            <a:off x="2423592" y="3566548"/>
            <a:ext cx="7397884" cy="2382732"/>
          </a:xfrm>
          <a:prstGeom prst="rect">
            <a:avLst/>
          </a:prstGeom>
        </p:spPr>
      </p:pic>
    </p:spTree>
    <p:extLst>
      <p:ext uri="{BB962C8B-B14F-4D97-AF65-F5344CB8AC3E}">
        <p14:creationId xmlns:p14="http://schemas.microsoft.com/office/powerpoint/2010/main" val="31124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Define Rule to forward traffic to Group</a:t>
            </a:r>
          </a:p>
        </p:txBody>
      </p:sp>
      <p:pic>
        <p:nvPicPr>
          <p:cNvPr id="5" name="Grafik 4"/>
          <p:cNvPicPr>
            <a:picLocks noChangeAspect="1"/>
          </p:cNvPicPr>
          <p:nvPr/>
        </p:nvPicPr>
        <p:blipFill>
          <a:blip r:embed="rId2"/>
          <a:stretch>
            <a:fillRect/>
          </a:stretch>
        </p:blipFill>
        <p:spPr>
          <a:xfrm>
            <a:off x="2056204" y="1124745"/>
            <a:ext cx="8151600" cy="4671739"/>
          </a:xfrm>
          <a:prstGeom prst="rect">
            <a:avLst/>
          </a:prstGeom>
        </p:spPr>
      </p:pic>
      <p:sp>
        <p:nvSpPr>
          <p:cNvPr id="6" name="Rechteck: abgerundete Ecken 5"/>
          <p:cNvSpPr/>
          <p:nvPr/>
        </p:nvSpPr>
        <p:spPr>
          <a:xfrm>
            <a:off x="7536160" y="4509120"/>
            <a:ext cx="2671644" cy="43204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106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Additional Group Actions </a:t>
            </a:r>
          </a:p>
        </p:txBody>
      </p:sp>
      <p:sp>
        <p:nvSpPr>
          <p:cNvPr id="3" name="Inhaltsplatzhalter 2"/>
          <p:cNvSpPr>
            <a:spLocks noGrp="1"/>
          </p:cNvSpPr>
          <p:nvPr>
            <p:ph idx="1"/>
          </p:nvPr>
        </p:nvSpPr>
        <p:spPr/>
        <p:txBody>
          <a:bodyPr/>
          <a:lstStyle/>
          <a:p>
            <a:r>
              <a:rPr lang="en-GB" dirty="0"/>
              <a:t>In addition to straight output of a packet it is also possible to modify the packets. </a:t>
            </a:r>
          </a:p>
        </p:txBody>
      </p:sp>
      <p:pic>
        <p:nvPicPr>
          <p:cNvPr id="4" name="Grafik 3"/>
          <p:cNvPicPr>
            <a:picLocks noChangeAspect="1"/>
          </p:cNvPicPr>
          <p:nvPr/>
        </p:nvPicPr>
        <p:blipFill>
          <a:blip r:embed="rId2"/>
          <a:stretch>
            <a:fillRect/>
          </a:stretch>
        </p:blipFill>
        <p:spPr>
          <a:xfrm>
            <a:off x="1873048" y="2651031"/>
            <a:ext cx="8445903" cy="3475137"/>
          </a:xfrm>
          <a:prstGeom prst="rect">
            <a:avLst/>
          </a:prstGeom>
        </p:spPr>
      </p:pic>
      <p:sp>
        <p:nvSpPr>
          <p:cNvPr id="5" name="Rechteck: abgerundete Ecken 4"/>
          <p:cNvSpPr/>
          <p:nvPr/>
        </p:nvSpPr>
        <p:spPr>
          <a:xfrm>
            <a:off x="2279576" y="3356992"/>
            <a:ext cx="8280920" cy="20162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060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Filtering and Load-balancing</a:t>
            </a:r>
          </a:p>
        </p:txBody>
      </p:sp>
      <p:sp>
        <p:nvSpPr>
          <p:cNvPr id="3" name="Inhaltsplatzhalter 2"/>
          <p:cNvSpPr>
            <a:spLocks noGrp="1"/>
          </p:cNvSpPr>
          <p:nvPr>
            <p:ph idx="1"/>
          </p:nvPr>
        </p:nvSpPr>
        <p:spPr>
          <a:xfrm>
            <a:off x="1775520" y="980729"/>
            <a:ext cx="8640960" cy="5001419"/>
          </a:xfrm>
        </p:spPr>
        <p:txBody>
          <a:bodyPr/>
          <a:lstStyle/>
          <a:p>
            <a:r>
              <a:rPr lang="en-GB" dirty="0"/>
              <a:t>Filtering and load-balancing is possible at the same time.</a:t>
            </a:r>
          </a:p>
          <a:p>
            <a:r>
              <a:rPr lang="en-GB" dirty="0"/>
              <a:t>Filtering is done at the inputs and only filtered packets will be further processed.</a:t>
            </a:r>
          </a:p>
        </p:txBody>
      </p:sp>
      <p:pic>
        <p:nvPicPr>
          <p:cNvPr id="4" name="Grafik 3"/>
          <p:cNvPicPr>
            <a:picLocks noChangeAspect="1"/>
          </p:cNvPicPr>
          <p:nvPr/>
        </p:nvPicPr>
        <p:blipFill>
          <a:blip r:embed="rId2"/>
          <a:stretch>
            <a:fillRect/>
          </a:stretch>
        </p:blipFill>
        <p:spPr>
          <a:xfrm>
            <a:off x="1919536" y="3317777"/>
            <a:ext cx="8351912" cy="2960531"/>
          </a:xfrm>
          <a:prstGeom prst="rect">
            <a:avLst/>
          </a:prstGeom>
        </p:spPr>
      </p:pic>
      <p:sp>
        <p:nvSpPr>
          <p:cNvPr id="5" name="Rechteck: abgerundete Ecken 4"/>
          <p:cNvSpPr/>
          <p:nvPr/>
        </p:nvSpPr>
        <p:spPr>
          <a:xfrm>
            <a:off x="3070648" y="3749825"/>
            <a:ext cx="288032" cy="19645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abgerundete Ecken 5"/>
          <p:cNvSpPr/>
          <p:nvPr/>
        </p:nvSpPr>
        <p:spPr>
          <a:xfrm>
            <a:off x="3142656" y="5478016"/>
            <a:ext cx="432048" cy="21602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abgerundete Ecken 6"/>
          <p:cNvSpPr/>
          <p:nvPr/>
        </p:nvSpPr>
        <p:spPr>
          <a:xfrm>
            <a:off x="6168008" y="5334000"/>
            <a:ext cx="4248472" cy="91440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dirty="0" err="1"/>
              <a:t>Only</a:t>
            </a:r>
            <a:r>
              <a:rPr lang="de-AT" dirty="0"/>
              <a:t> </a:t>
            </a:r>
            <a:r>
              <a:rPr lang="de-AT" dirty="0" err="1"/>
              <a:t>packets</a:t>
            </a:r>
            <a:r>
              <a:rPr lang="de-AT" dirty="0"/>
              <a:t> </a:t>
            </a:r>
            <a:r>
              <a:rPr lang="de-AT" dirty="0" err="1"/>
              <a:t>arriving</a:t>
            </a:r>
            <a:r>
              <a:rPr lang="de-AT" dirty="0"/>
              <a:t> at P1 </a:t>
            </a:r>
            <a:r>
              <a:rPr lang="de-AT" dirty="0" err="1"/>
              <a:t>with</a:t>
            </a:r>
            <a:r>
              <a:rPr lang="de-AT" dirty="0"/>
              <a:t> IP Source 10.0.0.1 will </a:t>
            </a:r>
            <a:r>
              <a:rPr lang="de-AT" dirty="0" err="1"/>
              <a:t>be</a:t>
            </a:r>
            <a:r>
              <a:rPr lang="de-AT" dirty="0"/>
              <a:t> </a:t>
            </a:r>
            <a:r>
              <a:rPr lang="de-AT" dirty="0" err="1"/>
              <a:t>sent</a:t>
            </a:r>
            <a:r>
              <a:rPr lang="de-AT" dirty="0"/>
              <a:t> </a:t>
            </a:r>
            <a:r>
              <a:rPr lang="de-AT" dirty="0" err="1"/>
              <a:t>to</a:t>
            </a:r>
            <a:r>
              <a:rPr lang="de-AT" dirty="0"/>
              <a:t> </a:t>
            </a:r>
            <a:r>
              <a:rPr lang="de-AT" dirty="0" err="1"/>
              <a:t>group</a:t>
            </a:r>
            <a:r>
              <a:rPr lang="de-AT" dirty="0"/>
              <a:t> 1</a:t>
            </a:r>
            <a:endParaRPr lang="de-DE" dirty="0"/>
          </a:p>
        </p:txBody>
      </p:sp>
    </p:spTree>
    <p:extLst>
      <p:ext uri="{BB962C8B-B14F-4D97-AF65-F5344CB8AC3E}">
        <p14:creationId xmlns:p14="http://schemas.microsoft.com/office/powerpoint/2010/main" val="332959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Other Group Types</a:t>
            </a:r>
          </a:p>
        </p:txBody>
      </p:sp>
      <p:pic>
        <p:nvPicPr>
          <p:cNvPr id="4" name="Inhaltsplatzhalter 3"/>
          <p:cNvPicPr>
            <a:picLocks noGrp="1" noChangeAspect="1"/>
          </p:cNvPicPr>
          <p:nvPr>
            <p:ph idx="1"/>
          </p:nvPr>
        </p:nvPicPr>
        <p:blipFill>
          <a:blip r:embed="rId2"/>
          <a:stretch>
            <a:fillRect/>
          </a:stretch>
        </p:blipFill>
        <p:spPr>
          <a:xfrm>
            <a:off x="2063775" y="1988841"/>
            <a:ext cx="8136458" cy="3551271"/>
          </a:xfrm>
          <a:prstGeom prst="rect">
            <a:avLst/>
          </a:prstGeom>
        </p:spPr>
      </p:pic>
      <p:sp>
        <p:nvSpPr>
          <p:cNvPr id="5" name="Rechteckige Legende 5"/>
          <p:cNvSpPr/>
          <p:nvPr/>
        </p:nvSpPr>
        <p:spPr>
          <a:xfrm>
            <a:off x="6744072" y="1124744"/>
            <a:ext cx="3744416" cy="1224136"/>
          </a:xfrm>
          <a:prstGeom prst="wedgeRectCallout">
            <a:avLst>
              <a:gd name="adj1" fmla="val -80198"/>
              <a:gd name="adj2" fmla="val 17053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ALL actions will be executed simultaneously. Traffic arriving will be sent out at P1 AND P2 and at the same time the IP Destination will be changed to 20.0.0.1 for P1 and to 20.0.0.2 for P2. </a:t>
            </a:r>
          </a:p>
        </p:txBody>
      </p:sp>
      <p:sp>
        <p:nvSpPr>
          <p:cNvPr id="6" name="Rechteckige Legende 5"/>
          <p:cNvSpPr/>
          <p:nvPr/>
        </p:nvSpPr>
        <p:spPr>
          <a:xfrm>
            <a:off x="6744072" y="5252079"/>
            <a:ext cx="3744416" cy="576064"/>
          </a:xfrm>
          <a:prstGeom prst="wedgeRectCallout">
            <a:avLst>
              <a:gd name="adj1" fmla="val -80859"/>
              <a:gd name="adj2" fmla="val -16574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FF = Fast Failover; Traffic is sent to P1. If P1 goes down the traffic is sent to P2.</a:t>
            </a:r>
          </a:p>
        </p:txBody>
      </p:sp>
    </p:spTree>
    <p:extLst>
      <p:ext uri="{BB962C8B-B14F-4D97-AF65-F5344CB8AC3E}">
        <p14:creationId xmlns:p14="http://schemas.microsoft.com/office/powerpoint/2010/main" val="3139289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AT" dirty="0"/>
              <a:t>Save Setups</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2221303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AT" dirty="0"/>
              <a:t>General Settings</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14682952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Save-Points</a:t>
            </a:r>
          </a:p>
        </p:txBody>
      </p:sp>
      <p:sp>
        <p:nvSpPr>
          <p:cNvPr id="3" name="Inhaltsplatzhalter 2"/>
          <p:cNvSpPr>
            <a:spLocks noGrp="1"/>
          </p:cNvSpPr>
          <p:nvPr>
            <p:ph idx="1"/>
          </p:nvPr>
        </p:nvSpPr>
        <p:spPr>
          <a:xfrm>
            <a:off x="1703512" y="908721"/>
            <a:ext cx="8856984" cy="5001419"/>
          </a:xfrm>
        </p:spPr>
        <p:txBody>
          <a:bodyPr/>
          <a:lstStyle/>
          <a:p>
            <a:r>
              <a:rPr lang="en-GB" sz="2200" dirty="0"/>
              <a:t>Save-Points allow the user to save rules and port settings.</a:t>
            </a:r>
          </a:p>
          <a:p>
            <a:endParaRPr lang="en-GB" dirty="0"/>
          </a:p>
        </p:txBody>
      </p:sp>
      <p:pic>
        <p:nvPicPr>
          <p:cNvPr id="4" name="Grafik 3"/>
          <p:cNvPicPr>
            <a:picLocks noChangeAspect="1"/>
          </p:cNvPicPr>
          <p:nvPr/>
        </p:nvPicPr>
        <p:blipFill>
          <a:blip r:embed="rId2"/>
          <a:stretch>
            <a:fillRect/>
          </a:stretch>
        </p:blipFill>
        <p:spPr>
          <a:xfrm>
            <a:off x="1847528" y="2154129"/>
            <a:ext cx="8640452" cy="2654080"/>
          </a:xfrm>
          <a:prstGeom prst="rect">
            <a:avLst/>
          </a:prstGeom>
        </p:spPr>
      </p:pic>
      <p:sp>
        <p:nvSpPr>
          <p:cNvPr id="5" name="Rechteckige Legende 21"/>
          <p:cNvSpPr/>
          <p:nvPr/>
        </p:nvSpPr>
        <p:spPr>
          <a:xfrm>
            <a:off x="3323692" y="4649731"/>
            <a:ext cx="1809806" cy="744758"/>
          </a:xfrm>
          <a:prstGeom prst="wedgeRectCallout">
            <a:avLst>
              <a:gd name="adj1" fmla="val -64593"/>
              <a:gd name="adj2" fmla="val -47413"/>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Exports the </a:t>
            </a:r>
            <a:r>
              <a:rPr lang="en-US" sz="1400" dirty="0">
                <a:solidFill>
                  <a:srgbClr val="FF0000"/>
                </a:solidFill>
              </a:rPr>
              <a:t>selected</a:t>
            </a:r>
            <a:r>
              <a:rPr lang="en-US" sz="1400" dirty="0">
                <a:solidFill>
                  <a:schemeClr val="tx1"/>
                </a:solidFill>
              </a:rPr>
              <a:t> Save-Point for backup purposes </a:t>
            </a:r>
          </a:p>
        </p:txBody>
      </p:sp>
      <p:sp>
        <p:nvSpPr>
          <p:cNvPr id="7" name="Freihandform: Form 6"/>
          <p:cNvSpPr/>
          <p:nvPr/>
        </p:nvSpPr>
        <p:spPr>
          <a:xfrm>
            <a:off x="2149291" y="3860700"/>
            <a:ext cx="2361222" cy="863600"/>
          </a:xfrm>
          <a:custGeom>
            <a:avLst/>
            <a:gdLst>
              <a:gd name="connsiteX0" fmla="*/ 7489 w 2361222"/>
              <a:gd name="connsiteY0" fmla="*/ 0 h 863600"/>
              <a:gd name="connsiteX1" fmla="*/ 227622 w 2361222"/>
              <a:gd name="connsiteY1" fmla="*/ 118533 h 863600"/>
              <a:gd name="connsiteX2" fmla="*/ 1514556 w 2361222"/>
              <a:gd name="connsiteY2" fmla="*/ 347133 h 863600"/>
              <a:gd name="connsiteX3" fmla="*/ 2361222 w 2361222"/>
              <a:gd name="connsiteY3" fmla="*/ 863600 h 863600"/>
              <a:gd name="connsiteX4" fmla="*/ 2361222 w 2361222"/>
              <a:gd name="connsiteY4" fmla="*/ 863600 h 86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222" h="863600">
                <a:moveTo>
                  <a:pt x="7489" y="0"/>
                </a:moveTo>
                <a:cubicBezTo>
                  <a:pt x="-8034" y="30339"/>
                  <a:pt x="-23556" y="60678"/>
                  <a:pt x="227622" y="118533"/>
                </a:cubicBezTo>
                <a:cubicBezTo>
                  <a:pt x="478800" y="176388"/>
                  <a:pt x="1158956" y="222955"/>
                  <a:pt x="1514556" y="347133"/>
                </a:cubicBezTo>
                <a:cubicBezTo>
                  <a:pt x="1870156" y="471311"/>
                  <a:pt x="2361222" y="863600"/>
                  <a:pt x="2361222" y="863600"/>
                </a:cubicBezTo>
                <a:lnTo>
                  <a:pt x="2361222" y="86360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Rechteckige Legende 21"/>
          <p:cNvSpPr/>
          <p:nvPr/>
        </p:nvSpPr>
        <p:spPr>
          <a:xfrm>
            <a:off x="5411924" y="2514169"/>
            <a:ext cx="1809806" cy="456726"/>
          </a:xfrm>
          <a:prstGeom prst="wedgeRectCallout">
            <a:avLst>
              <a:gd name="adj1" fmla="val -70675"/>
              <a:gd name="adj2" fmla="val -3072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Download a Save-Point to the EX2</a:t>
            </a:r>
          </a:p>
        </p:txBody>
      </p:sp>
      <p:sp>
        <p:nvSpPr>
          <p:cNvPr id="10" name="Rechteck: abgerundete Ecken 9"/>
          <p:cNvSpPr/>
          <p:nvPr/>
        </p:nvSpPr>
        <p:spPr>
          <a:xfrm>
            <a:off x="5231905" y="2154129"/>
            <a:ext cx="684076" cy="24889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11" name="Rechteckige Legende 21"/>
          <p:cNvSpPr/>
          <p:nvPr/>
        </p:nvSpPr>
        <p:spPr>
          <a:xfrm>
            <a:off x="8148228" y="4937763"/>
            <a:ext cx="1368152" cy="816766"/>
          </a:xfrm>
          <a:prstGeom prst="wedgeRectCallout">
            <a:avLst>
              <a:gd name="adj1" fmla="val 96590"/>
              <a:gd name="adj2" fmla="val -18065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Select which Save-Point is loaded after a reboot</a:t>
            </a:r>
          </a:p>
        </p:txBody>
      </p:sp>
      <p:sp>
        <p:nvSpPr>
          <p:cNvPr id="12" name="Rechteckige Legende 21"/>
          <p:cNvSpPr/>
          <p:nvPr/>
        </p:nvSpPr>
        <p:spPr>
          <a:xfrm>
            <a:off x="4043772" y="1484784"/>
            <a:ext cx="1809806" cy="585436"/>
          </a:xfrm>
          <a:prstGeom prst="wedgeRectCallout">
            <a:avLst>
              <a:gd name="adj1" fmla="val -48688"/>
              <a:gd name="adj2" fmla="val 119518"/>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Saves Port Configuration</a:t>
            </a:r>
          </a:p>
        </p:txBody>
      </p:sp>
      <p:sp>
        <p:nvSpPr>
          <p:cNvPr id="13" name="Rechteckige Legende 21"/>
          <p:cNvSpPr/>
          <p:nvPr/>
        </p:nvSpPr>
        <p:spPr>
          <a:xfrm>
            <a:off x="2418790" y="1484785"/>
            <a:ext cx="1517479" cy="567148"/>
          </a:xfrm>
          <a:prstGeom prst="wedgeRectCallout">
            <a:avLst>
              <a:gd name="adj1" fmla="val -47787"/>
              <a:gd name="adj2" fmla="val 129455"/>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Saves Rule Configuration</a:t>
            </a:r>
          </a:p>
        </p:txBody>
      </p:sp>
      <p:sp>
        <p:nvSpPr>
          <p:cNvPr id="14" name="Rechteckige Legende 21"/>
          <p:cNvSpPr/>
          <p:nvPr/>
        </p:nvSpPr>
        <p:spPr>
          <a:xfrm>
            <a:off x="3766155" y="3722679"/>
            <a:ext cx="3734001" cy="456726"/>
          </a:xfrm>
          <a:prstGeom prst="wedgeRectCallout">
            <a:avLst>
              <a:gd name="adj1" fmla="val -59791"/>
              <a:gd name="adj2" fmla="val -30729"/>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Rules that are saved via “Make Rules and Groups permanent” in the Rule Table menu</a:t>
            </a:r>
          </a:p>
        </p:txBody>
      </p:sp>
      <p:pic>
        <p:nvPicPr>
          <p:cNvPr id="15" name="Grafik 14"/>
          <p:cNvPicPr>
            <a:picLocks noChangeAspect="1"/>
          </p:cNvPicPr>
          <p:nvPr/>
        </p:nvPicPr>
        <p:blipFill>
          <a:blip r:embed="rId3"/>
          <a:stretch>
            <a:fillRect/>
          </a:stretch>
        </p:blipFill>
        <p:spPr>
          <a:xfrm>
            <a:off x="5432270" y="5190075"/>
            <a:ext cx="2354784" cy="525826"/>
          </a:xfrm>
          <a:prstGeom prst="rect">
            <a:avLst/>
          </a:prstGeom>
          <a:ln>
            <a:solidFill>
              <a:srgbClr val="FF0000"/>
            </a:solidFill>
          </a:ln>
        </p:spPr>
      </p:pic>
      <p:cxnSp>
        <p:nvCxnSpPr>
          <p:cNvPr id="17" name="Gerade Verbindung mit Pfeil 16"/>
          <p:cNvCxnSpPr/>
          <p:nvPr/>
        </p:nvCxnSpPr>
        <p:spPr>
          <a:xfrm>
            <a:off x="6780076" y="4179405"/>
            <a:ext cx="72008" cy="135910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568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0" grpId="0" animBg="1"/>
      <p:bldP spid="11" grpId="0" animBg="1"/>
      <p:bldP spid="12" grpId="0" animBg="1"/>
      <p:bldP spid="13" grpId="0" animBg="1"/>
      <p:bldP spid="1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en-GB" noProof="0" dirty="0"/>
              <a:t>Applications (Apps)</a:t>
            </a:r>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362177698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Apps - Applications</a:t>
            </a:r>
          </a:p>
        </p:txBody>
      </p:sp>
      <p:sp>
        <p:nvSpPr>
          <p:cNvPr id="3" name="Inhaltsplatzhalter 2"/>
          <p:cNvSpPr>
            <a:spLocks noGrp="1"/>
          </p:cNvSpPr>
          <p:nvPr>
            <p:ph idx="1"/>
          </p:nvPr>
        </p:nvSpPr>
        <p:spPr/>
        <p:txBody>
          <a:bodyPr/>
          <a:lstStyle/>
          <a:p>
            <a:r>
              <a:rPr lang="en-GB" dirty="0"/>
              <a:t>Apps are special pieces of software that run inside the EX2 and in parallel to the standard Packetmaster Software.</a:t>
            </a:r>
          </a:p>
          <a:p>
            <a:pPr marL="0" indent="0">
              <a:buNone/>
            </a:pPr>
            <a:endParaRPr lang="en-GB" dirty="0"/>
          </a:p>
        </p:txBody>
      </p:sp>
      <p:pic>
        <p:nvPicPr>
          <p:cNvPr id="4" name="Grafik 3"/>
          <p:cNvPicPr>
            <a:picLocks noChangeAspect="1"/>
          </p:cNvPicPr>
          <p:nvPr/>
        </p:nvPicPr>
        <p:blipFill>
          <a:blip r:embed="rId2"/>
          <a:stretch>
            <a:fillRect/>
          </a:stretch>
        </p:blipFill>
        <p:spPr>
          <a:xfrm>
            <a:off x="1967372" y="2706651"/>
            <a:ext cx="8545288" cy="3563529"/>
          </a:xfrm>
          <a:prstGeom prst="rect">
            <a:avLst/>
          </a:prstGeom>
        </p:spPr>
      </p:pic>
      <p:sp>
        <p:nvSpPr>
          <p:cNvPr id="5" name="Rechteck: abgerundete Ecken 4"/>
          <p:cNvSpPr/>
          <p:nvPr/>
        </p:nvSpPr>
        <p:spPr>
          <a:xfrm>
            <a:off x="5951984" y="2706650"/>
            <a:ext cx="432048" cy="24889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
        <p:nvSpPr>
          <p:cNvPr id="6" name="Rechteckige Legende 21"/>
          <p:cNvSpPr/>
          <p:nvPr/>
        </p:nvSpPr>
        <p:spPr>
          <a:xfrm>
            <a:off x="1631504" y="3861048"/>
            <a:ext cx="1080628" cy="504056"/>
          </a:xfrm>
          <a:prstGeom prst="wedgeRectCallout">
            <a:avLst>
              <a:gd name="adj1" fmla="val 67199"/>
              <a:gd name="adj2" fmla="val -41451"/>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Configures the App</a:t>
            </a:r>
          </a:p>
        </p:txBody>
      </p:sp>
    </p:spTree>
    <p:extLst>
      <p:ext uri="{BB962C8B-B14F-4D97-AF65-F5344CB8AC3E}">
        <p14:creationId xmlns:p14="http://schemas.microsoft.com/office/powerpoint/2010/main" val="44807257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Heartbeat App</a:t>
            </a:r>
          </a:p>
        </p:txBody>
      </p:sp>
      <p:pic>
        <p:nvPicPr>
          <p:cNvPr id="4" name="Grafik 3"/>
          <p:cNvPicPr>
            <a:picLocks noChangeAspect="1"/>
          </p:cNvPicPr>
          <p:nvPr/>
        </p:nvPicPr>
        <p:blipFill>
          <a:blip r:embed="rId2"/>
          <a:stretch>
            <a:fillRect/>
          </a:stretch>
        </p:blipFill>
        <p:spPr>
          <a:xfrm>
            <a:off x="1811524" y="1404938"/>
            <a:ext cx="8568952" cy="5297974"/>
          </a:xfrm>
          <a:prstGeom prst="rect">
            <a:avLst/>
          </a:prstGeom>
        </p:spPr>
      </p:pic>
      <p:sp>
        <p:nvSpPr>
          <p:cNvPr id="5" name="Rechteck: abgerundete Ecken 4"/>
          <p:cNvSpPr/>
          <p:nvPr/>
        </p:nvSpPr>
        <p:spPr>
          <a:xfrm>
            <a:off x="3886200" y="1981200"/>
            <a:ext cx="3240360" cy="2880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296054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SNMP App</a:t>
            </a:r>
          </a:p>
        </p:txBody>
      </p:sp>
      <p:sp>
        <p:nvSpPr>
          <p:cNvPr id="3" name="Inhaltsplatzhalter 2"/>
          <p:cNvSpPr>
            <a:spLocks noGrp="1"/>
          </p:cNvSpPr>
          <p:nvPr>
            <p:ph idx="1"/>
          </p:nvPr>
        </p:nvSpPr>
        <p:spPr>
          <a:xfrm>
            <a:off x="1847528" y="980729"/>
            <a:ext cx="8640960" cy="5001419"/>
          </a:xfrm>
        </p:spPr>
        <p:txBody>
          <a:bodyPr/>
          <a:lstStyle/>
          <a:p>
            <a:r>
              <a:rPr lang="en-GB" dirty="0"/>
              <a:t>Runs a SNMP server and sends SNMP traps to a SNMP receiver</a:t>
            </a:r>
          </a:p>
        </p:txBody>
      </p:sp>
      <p:pic>
        <p:nvPicPr>
          <p:cNvPr id="4" name="Grafik 3"/>
          <p:cNvPicPr>
            <a:picLocks noChangeAspect="1"/>
          </p:cNvPicPr>
          <p:nvPr/>
        </p:nvPicPr>
        <p:blipFill>
          <a:blip r:embed="rId2"/>
          <a:stretch>
            <a:fillRect/>
          </a:stretch>
        </p:blipFill>
        <p:spPr>
          <a:xfrm>
            <a:off x="2783632" y="1988841"/>
            <a:ext cx="6624736" cy="4213433"/>
          </a:xfrm>
          <a:prstGeom prst="rect">
            <a:avLst/>
          </a:prstGeom>
        </p:spPr>
      </p:pic>
    </p:spTree>
    <p:extLst>
      <p:ext uri="{BB962C8B-B14F-4D97-AF65-F5344CB8AC3E}">
        <p14:creationId xmlns:p14="http://schemas.microsoft.com/office/powerpoint/2010/main" val="282616854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ARP Responder App</a:t>
            </a:r>
          </a:p>
        </p:txBody>
      </p:sp>
      <p:sp>
        <p:nvSpPr>
          <p:cNvPr id="3" name="Inhaltsplatzhalter 2"/>
          <p:cNvSpPr>
            <a:spLocks noGrp="1"/>
          </p:cNvSpPr>
          <p:nvPr>
            <p:ph idx="1"/>
          </p:nvPr>
        </p:nvSpPr>
        <p:spPr>
          <a:xfrm>
            <a:off x="1775520" y="980729"/>
            <a:ext cx="8640960" cy="5001419"/>
          </a:xfrm>
        </p:spPr>
        <p:txBody>
          <a:bodyPr/>
          <a:lstStyle/>
          <a:p>
            <a:r>
              <a:rPr lang="en-GB" dirty="0"/>
              <a:t>Responds to ARP requests.  Used in GRE encapsulation/</a:t>
            </a:r>
            <a:r>
              <a:rPr lang="en-GB" dirty="0" err="1"/>
              <a:t>decapsulation</a:t>
            </a:r>
            <a:r>
              <a:rPr lang="en-GB" dirty="0"/>
              <a:t> applications.</a:t>
            </a:r>
          </a:p>
        </p:txBody>
      </p:sp>
      <p:pic>
        <p:nvPicPr>
          <p:cNvPr id="4" name="Grafik 3"/>
          <p:cNvPicPr>
            <a:picLocks noChangeAspect="1"/>
          </p:cNvPicPr>
          <p:nvPr/>
        </p:nvPicPr>
        <p:blipFill>
          <a:blip r:embed="rId2"/>
          <a:stretch>
            <a:fillRect/>
          </a:stretch>
        </p:blipFill>
        <p:spPr>
          <a:xfrm>
            <a:off x="3089920" y="1988840"/>
            <a:ext cx="6300192" cy="4152602"/>
          </a:xfrm>
          <a:prstGeom prst="rect">
            <a:avLst/>
          </a:prstGeom>
        </p:spPr>
      </p:pic>
    </p:spTree>
    <p:extLst>
      <p:ext uri="{BB962C8B-B14F-4D97-AF65-F5344CB8AC3E}">
        <p14:creationId xmlns:p14="http://schemas.microsoft.com/office/powerpoint/2010/main" val="35662432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487289"/>
            <a:ext cx="5544616" cy="850106"/>
          </a:xfrm>
        </p:spPr>
        <p:txBody>
          <a:bodyPr/>
          <a:lstStyle/>
          <a:p>
            <a:r>
              <a:rPr lang="en-GB" dirty="0"/>
              <a:t>Reset SFP App</a:t>
            </a:r>
          </a:p>
        </p:txBody>
      </p:sp>
      <p:pic>
        <p:nvPicPr>
          <p:cNvPr id="4" name="Grafik 3"/>
          <p:cNvPicPr>
            <a:picLocks noChangeAspect="1"/>
          </p:cNvPicPr>
          <p:nvPr/>
        </p:nvPicPr>
        <p:blipFill>
          <a:blip r:embed="rId2"/>
          <a:stretch>
            <a:fillRect/>
          </a:stretch>
        </p:blipFill>
        <p:spPr>
          <a:xfrm>
            <a:off x="2830798" y="1466028"/>
            <a:ext cx="6408712" cy="3716666"/>
          </a:xfrm>
          <a:prstGeom prst="rect">
            <a:avLst/>
          </a:prstGeom>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548257"/>
            <a:ext cx="2839034" cy="728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feld 6"/>
          <p:cNvSpPr txBox="1"/>
          <p:nvPr/>
        </p:nvSpPr>
        <p:spPr>
          <a:xfrm>
            <a:off x="1377996" y="5232594"/>
            <a:ext cx="2967479" cy="1477328"/>
          </a:xfrm>
          <a:prstGeom prst="rect">
            <a:avLst/>
          </a:prstGeom>
          <a:noFill/>
        </p:spPr>
        <p:txBody>
          <a:bodyPr wrap="none" rtlCol="0">
            <a:spAutoFit/>
          </a:bodyPr>
          <a:lstStyle/>
          <a:p>
            <a:r>
              <a:rPr lang="de-AT" dirty="0"/>
              <a:t>IP Adress:</a:t>
            </a:r>
          </a:p>
          <a:p>
            <a:pPr lvl="1"/>
            <a:r>
              <a:rPr lang="de-AT" dirty="0"/>
              <a:t>IP: 192.168.2.250</a:t>
            </a:r>
          </a:p>
          <a:p>
            <a:pPr lvl="1"/>
            <a:r>
              <a:rPr lang="de-AT" dirty="0"/>
              <a:t>Maske: 255.255.255.0</a:t>
            </a:r>
          </a:p>
          <a:p>
            <a:pPr lvl="1"/>
            <a:r>
              <a:rPr lang="de-AT" dirty="0"/>
              <a:t>Gateway : 192.168.2.1</a:t>
            </a:r>
          </a:p>
          <a:p>
            <a:endParaRPr lang="de-DE" dirty="0"/>
          </a:p>
        </p:txBody>
      </p:sp>
      <p:sp>
        <p:nvSpPr>
          <p:cNvPr id="8" name="Textfeld 7"/>
          <p:cNvSpPr txBox="1"/>
          <p:nvPr/>
        </p:nvSpPr>
        <p:spPr>
          <a:xfrm>
            <a:off x="7286430" y="5262170"/>
            <a:ext cx="3177216" cy="1200329"/>
          </a:xfrm>
          <a:prstGeom prst="rect">
            <a:avLst/>
          </a:prstGeom>
          <a:noFill/>
        </p:spPr>
        <p:txBody>
          <a:bodyPr wrap="none" rtlCol="0">
            <a:spAutoFit/>
          </a:bodyPr>
          <a:lstStyle/>
          <a:p>
            <a:r>
              <a:rPr lang="de-AT" dirty="0"/>
              <a:t>  Default Flows/Filter:</a:t>
            </a:r>
          </a:p>
          <a:p>
            <a:pPr lvl="1"/>
            <a:r>
              <a:rPr lang="de-AT" dirty="0"/>
              <a:t>P1 </a:t>
            </a:r>
            <a:r>
              <a:rPr lang="de-AT" dirty="0">
                <a:sym typeface="Wingdings" panose="05000000000000000000" pitchFamily="2" charset="2"/>
              </a:rPr>
              <a:t>&lt;-&gt; P2; </a:t>
            </a:r>
            <a:r>
              <a:rPr lang="de-AT" dirty="0" err="1">
                <a:sym typeface="Wingdings" panose="05000000000000000000" pitchFamily="2" charset="2"/>
              </a:rPr>
              <a:t>aggr.</a:t>
            </a:r>
            <a:r>
              <a:rPr lang="de-AT" dirty="0">
                <a:sym typeface="Wingdings" panose="05000000000000000000" pitchFamily="2" charset="2"/>
              </a:rPr>
              <a:t> auf P3</a:t>
            </a:r>
          </a:p>
          <a:p>
            <a:pPr lvl="1"/>
            <a:r>
              <a:rPr lang="de-AT" dirty="0">
                <a:sym typeface="Wingdings" panose="05000000000000000000" pitchFamily="2" charset="2"/>
              </a:rPr>
              <a:t>P5 &lt;-&gt; P6; </a:t>
            </a:r>
            <a:r>
              <a:rPr lang="de-AT" dirty="0" err="1">
                <a:sym typeface="Wingdings" panose="05000000000000000000" pitchFamily="2" charset="2"/>
              </a:rPr>
              <a:t>aggr.</a:t>
            </a:r>
            <a:r>
              <a:rPr lang="de-AT" dirty="0">
                <a:sym typeface="Wingdings" panose="05000000000000000000" pitchFamily="2" charset="2"/>
              </a:rPr>
              <a:t> auf P4</a:t>
            </a:r>
          </a:p>
          <a:p>
            <a:endParaRPr lang="de-DE" dirty="0"/>
          </a:p>
        </p:txBody>
      </p:sp>
      <p:sp>
        <p:nvSpPr>
          <p:cNvPr id="9" name="Textfeld 8"/>
          <p:cNvSpPr txBox="1"/>
          <p:nvPr/>
        </p:nvSpPr>
        <p:spPr>
          <a:xfrm>
            <a:off x="4430344" y="5249228"/>
            <a:ext cx="2864951" cy="1200329"/>
          </a:xfrm>
          <a:prstGeom prst="rect">
            <a:avLst/>
          </a:prstGeom>
          <a:noFill/>
        </p:spPr>
        <p:txBody>
          <a:bodyPr wrap="none" rtlCol="0">
            <a:spAutoFit/>
          </a:bodyPr>
          <a:lstStyle/>
          <a:p>
            <a:r>
              <a:rPr lang="de-AT" dirty="0"/>
              <a:t>Port Setup:</a:t>
            </a:r>
          </a:p>
          <a:p>
            <a:pPr lvl="1"/>
            <a:r>
              <a:rPr lang="de-AT" dirty="0"/>
              <a:t>P1 bis 4: </a:t>
            </a:r>
            <a:r>
              <a:rPr lang="de-AT" dirty="0" err="1"/>
              <a:t>Autoneg</a:t>
            </a:r>
            <a:r>
              <a:rPr lang="de-AT" dirty="0"/>
              <a:t> ON</a:t>
            </a:r>
          </a:p>
          <a:p>
            <a:pPr lvl="1"/>
            <a:r>
              <a:rPr lang="de-AT" dirty="0"/>
              <a:t>P5 und 6: 1G</a:t>
            </a:r>
          </a:p>
          <a:p>
            <a:endParaRPr lang="de-DE" dirty="0"/>
          </a:p>
        </p:txBody>
      </p:sp>
    </p:spTree>
    <p:extLst>
      <p:ext uri="{BB962C8B-B14F-4D97-AF65-F5344CB8AC3E}">
        <p14:creationId xmlns:p14="http://schemas.microsoft.com/office/powerpoint/2010/main" val="2186455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Heartbeat Bypass App</a:t>
            </a:r>
          </a:p>
        </p:txBody>
      </p:sp>
      <p:sp>
        <p:nvSpPr>
          <p:cNvPr id="3" name="Inhaltsplatzhalter 2"/>
          <p:cNvSpPr>
            <a:spLocks noGrp="1"/>
          </p:cNvSpPr>
          <p:nvPr>
            <p:ph idx="1"/>
          </p:nvPr>
        </p:nvSpPr>
        <p:spPr>
          <a:xfrm>
            <a:off x="1775520" y="980729"/>
            <a:ext cx="8640960" cy="5001419"/>
          </a:xfrm>
        </p:spPr>
        <p:txBody>
          <a:bodyPr/>
          <a:lstStyle/>
          <a:p>
            <a:r>
              <a:rPr lang="en-GB" dirty="0"/>
              <a:t>EX2 controls a Cubro Bypass Switch</a:t>
            </a:r>
          </a:p>
        </p:txBody>
      </p:sp>
      <p:pic>
        <p:nvPicPr>
          <p:cNvPr id="4" name="Grafik 3"/>
          <p:cNvPicPr>
            <a:picLocks noChangeAspect="1"/>
          </p:cNvPicPr>
          <p:nvPr/>
        </p:nvPicPr>
        <p:blipFill>
          <a:blip r:embed="rId2"/>
          <a:stretch>
            <a:fillRect/>
          </a:stretch>
        </p:blipFill>
        <p:spPr>
          <a:xfrm>
            <a:off x="2327112" y="1628801"/>
            <a:ext cx="7441297" cy="4353347"/>
          </a:xfrm>
          <a:prstGeom prst="rect">
            <a:avLst/>
          </a:prstGeom>
        </p:spPr>
      </p:pic>
    </p:spTree>
    <p:extLst>
      <p:ext uri="{BB962C8B-B14F-4D97-AF65-F5344CB8AC3E}">
        <p14:creationId xmlns:p14="http://schemas.microsoft.com/office/powerpoint/2010/main" val="5022782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Heartbeat Bypass App</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9860" y="1052736"/>
            <a:ext cx="7092280" cy="1678506"/>
          </a:xfrm>
          <a:prstGeom prst="rect">
            <a:avLst/>
          </a:prstGeom>
        </p:spPr>
      </p:pic>
      <p:pic>
        <p:nvPicPr>
          <p:cNvPr id="5" name="Grafik 4"/>
          <p:cNvPicPr>
            <a:picLocks noChangeAspect="1"/>
          </p:cNvPicPr>
          <p:nvPr/>
        </p:nvPicPr>
        <p:blipFill>
          <a:blip r:embed="rId3"/>
          <a:stretch>
            <a:fillRect/>
          </a:stretch>
        </p:blipFill>
        <p:spPr>
          <a:xfrm>
            <a:off x="4151784" y="2974716"/>
            <a:ext cx="3964634" cy="2902557"/>
          </a:xfrm>
          <a:prstGeom prst="rect">
            <a:avLst/>
          </a:prstGeom>
        </p:spPr>
      </p:pic>
    </p:spTree>
    <p:extLst>
      <p:ext uri="{BB962C8B-B14F-4D97-AF65-F5344CB8AC3E}">
        <p14:creationId xmlns:p14="http://schemas.microsoft.com/office/powerpoint/2010/main" val="25713035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Functions not available in the Web GUI</a:t>
            </a:r>
          </a:p>
        </p:txBody>
      </p:sp>
      <p:sp>
        <p:nvSpPr>
          <p:cNvPr id="3" name="Inhaltsplatzhalter 2"/>
          <p:cNvSpPr>
            <a:spLocks noGrp="1"/>
          </p:cNvSpPr>
          <p:nvPr>
            <p:ph idx="1"/>
          </p:nvPr>
        </p:nvSpPr>
        <p:spPr>
          <a:xfrm>
            <a:off x="1775520" y="980729"/>
            <a:ext cx="8640960" cy="5001419"/>
          </a:xfrm>
        </p:spPr>
        <p:txBody>
          <a:bodyPr/>
          <a:lstStyle/>
          <a:p>
            <a:r>
              <a:rPr lang="en-GB" sz="2000" dirty="0"/>
              <a:t>Please note that not all functions of the EX2 are implemented in the Web GUI.</a:t>
            </a:r>
          </a:p>
          <a:p>
            <a:r>
              <a:rPr lang="en-GB" sz="2000" dirty="0"/>
              <a:t>Full functionality like GRE encapsulation/</a:t>
            </a:r>
            <a:r>
              <a:rPr lang="en-GB" sz="2000" dirty="0" err="1"/>
              <a:t>decapsulation</a:t>
            </a:r>
            <a:r>
              <a:rPr lang="en-GB" sz="2000" dirty="0"/>
              <a:t> or </a:t>
            </a:r>
            <a:r>
              <a:rPr lang="en-GB" sz="2000" dirty="0" err="1"/>
              <a:t>sFlow</a:t>
            </a:r>
            <a:r>
              <a:rPr lang="en-GB" sz="2000" dirty="0"/>
              <a:t> generation of the EX2 is available via SSH CLI access.</a:t>
            </a:r>
          </a:p>
          <a:p>
            <a:r>
              <a:rPr lang="en-GB" sz="2000" dirty="0"/>
              <a:t>Contact us if you need more details.</a:t>
            </a:r>
          </a:p>
          <a:p>
            <a:endParaRPr lang="de-DE" dirty="0"/>
          </a:p>
          <a:p>
            <a:endParaRPr lang="de-AT" dirty="0"/>
          </a:p>
        </p:txBody>
      </p:sp>
      <p:pic>
        <p:nvPicPr>
          <p:cNvPr id="4" name="Grafik 3"/>
          <p:cNvPicPr>
            <a:picLocks noChangeAspect="1"/>
          </p:cNvPicPr>
          <p:nvPr/>
        </p:nvPicPr>
        <p:blipFill>
          <a:blip r:embed="rId2"/>
          <a:stretch>
            <a:fillRect/>
          </a:stretch>
        </p:blipFill>
        <p:spPr>
          <a:xfrm>
            <a:off x="3503712" y="2852937"/>
            <a:ext cx="5184576" cy="3003521"/>
          </a:xfrm>
          <a:prstGeom prst="rect">
            <a:avLst/>
          </a:prstGeom>
        </p:spPr>
      </p:pic>
    </p:spTree>
    <p:extLst>
      <p:ext uri="{BB962C8B-B14F-4D97-AF65-F5344CB8AC3E}">
        <p14:creationId xmlns:p14="http://schemas.microsoft.com/office/powerpoint/2010/main" val="290623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Device – General Parameters</a:t>
            </a:r>
          </a:p>
        </p:txBody>
      </p:sp>
      <p:sp>
        <p:nvSpPr>
          <p:cNvPr id="3" name="Inhaltsplatzhalter 2"/>
          <p:cNvSpPr>
            <a:spLocks noGrp="1"/>
          </p:cNvSpPr>
          <p:nvPr>
            <p:ph idx="1"/>
          </p:nvPr>
        </p:nvSpPr>
        <p:spPr/>
        <p:txBody>
          <a:bodyPr/>
          <a:lstStyle/>
          <a:p>
            <a:r>
              <a:rPr lang="en-GB" dirty="0"/>
              <a:t>Allows setting IP parameters of the management port, Upgrade the unit, Define Users for Web access,…</a:t>
            </a:r>
          </a:p>
        </p:txBody>
      </p:sp>
      <p:pic>
        <p:nvPicPr>
          <p:cNvPr id="4" name="Grafik 3"/>
          <p:cNvPicPr>
            <a:picLocks noChangeAspect="1"/>
          </p:cNvPicPr>
          <p:nvPr/>
        </p:nvPicPr>
        <p:blipFill>
          <a:blip r:embed="rId2"/>
          <a:stretch>
            <a:fillRect/>
          </a:stretch>
        </p:blipFill>
        <p:spPr>
          <a:xfrm>
            <a:off x="1944524" y="3375378"/>
            <a:ext cx="8615973" cy="2285870"/>
          </a:xfrm>
          <a:prstGeom prst="rect">
            <a:avLst/>
          </a:prstGeom>
        </p:spPr>
      </p:pic>
      <p:sp>
        <p:nvSpPr>
          <p:cNvPr id="5" name="Abgerundetes Rechteck 7"/>
          <p:cNvSpPr/>
          <p:nvPr/>
        </p:nvSpPr>
        <p:spPr>
          <a:xfrm>
            <a:off x="6111033" y="3375378"/>
            <a:ext cx="544449" cy="197638"/>
          </a:xfrm>
          <a:prstGeom prst="roundRect">
            <a:avLst>
              <a:gd name="adj" fmla="val 37547"/>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281809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Cubro Support Portal</a:t>
            </a:r>
          </a:p>
        </p:txBody>
      </p:sp>
      <p:sp>
        <p:nvSpPr>
          <p:cNvPr id="4" name="Inhaltsplatzhalter 3"/>
          <p:cNvSpPr>
            <a:spLocks noGrp="1"/>
          </p:cNvSpPr>
          <p:nvPr>
            <p:ph idx="1"/>
          </p:nvPr>
        </p:nvSpPr>
        <p:spPr/>
        <p:txBody>
          <a:bodyPr>
            <a:normAutofit/>
          </a:bodyPr>
          <a:lstStyle/>
          <a:p>
            <a:r>
              <a:rPr lang="en-GB" sz="2400" dirty="0"/>
              <a:t>Register at the Cubro Support Portal – </a:t>
            </a:r>
            <a:r>
              <a:rPr lang="en-GB" sz="2400" dirty="0">
                <a:hlinkClick r:id="rId2"/>
              </a:rPr>
              <a:t>http://support.cubro.com</a:t>
            </a:r>
            <a:r>
              <a:rPr lang="en-GB" sz="2400" dirty="0"/>
              <a:t> </a:t>
            </a:r>
          </a:p>
          <a:p>
            <a:r>
              <a:rPr lang="en-GB" sz="2400" dirty="0"/>
              <a:t>Get access to our technical support engineers</a:t>
            </a:r>
          </a:p>
        </p:txBody>
      </p:sp>
      <p:pic>
        <p:nvPicPr>
          <p:cNvPr id="3" name="Grafik 2"/>
          <p:cNvPicPr>
            <a:picLocks noChangeAspect="1"/>
          </p:cNvPicPr>
          <p:nvPr/>
        </p:nvPicPr>
        <p:blipFill>
          <a:blip r:embed="rId3"/>
          <a:stretch>
            <a:fillRect/>
          </a:stretch>
        </p:blipFill>
        <p:spPr>
          <a:xfrm>
            <a:off x="2049812" y="2694492"/>
            <a:ext cx="8222652" cy="2966757"/>
          </a:xfrm>
          <a:prstGeom prst="rect">
            <a:avLst/>
          </a:prstGeom>
        </p:spPr>
      </p:pic>
      <p:cxnSp>
        <p:nvCxnSpPr>
          <p:cNvPr id="7" name="Gerade Verbindung mit Pfeil 6"/>
          <p:cNvCxnSpPr/>
          <p:nvPr/>
        </p:nvCxnSpPr>
        <p:spPr>
          <a:xfrm flipH="1">
            <a:off x="9120336" y="4437112"/>
            <a:ext cx="432048" cy="216024"/>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19452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Contact Information</a:t>
            </a:r>
          </a:p>
        </p:txBody>
      </p:sp>
      <p:sp>
        <p:nvSpPr>
          <p:cNvPr id="6" name="Rechteck 5"/>
          <p:cNvSpPr/>
          <p:nvPr/>
        </p:nvSpPr>
        <p:spPr>
          <a:xfrm>
            <a:off x="2063552" y="1772817"/>
            <a:ext cx="8280920" cy="4585871"/>
          </a:xfrm>
          <a:prstGeom prst="rect">
            <a:avLst/>
          </a:prstGeom>
        </p:spPr>
        <p:txBody>
          <a:bodyPr wrap="square">
            <a:spAutoFit/>
          </a:bodyPr>
          <a:lstStyle/>
          <a:p>
            <a:pPr algn="ctr"/>
            <a:r>
              <a:rPr lang="en-GB" b="1" dirty="0"/>
              <a:t>If you have any additional question or need help contact us.</a:t>
            </a:r>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r>
              <a:rPr lang="en-GB" sz="1600" dirty="0" err="1"/>
              <a:t>Cubro</a:t>
            </a:r>
            <a:r>
              <a:rPr lang="en-GB" sz="1600" dirty="0"/>
              <a:t> </a:t>
            </a:r>
            <a:r>
              <a:rPr lang="en-GB" sz="1600" dirty="0" err="1"/>
              <a:t>Acronet</a:t>
            </a:r>
            <a:r>
              <a:rPr lang="en-GB" sz="1600" dirty="0"/>
              <a:t> </a:t>
            </a:r>
            <a:r>
              <a:rPr lang="en-GB" sz="1600" dirty="0" err="1"/>
              <a:t>GesmbH</a:t>
            </a:r>
            <a:endParaRPr lang="en-GB" sz="1600" dirty="0"/>
          </a:p>
          <a:p>
            <a:r>
              <a:rPr lang="en-GB" sz="1600" dirty="0" err="1"/>
              <a:t>Geiselbergstr</a:t>
            </a:r>
            <a:r>
              <a:rPr lang="en-GB" sz="1600" dirty="0"/>
              <a:t>. 17/6.OG</a:t>
            </a:r>
          </a:p>
          <a:p>
            <a:r>
              <a:rPr lang="en-GB" sz="1600" dirty="0"/>
              <a:t>1110 Vienna</a:t>
            </a:r>
          </a:p>
          <a:p>
            <a:r>
              <a:rPr lang="en-GB" sz="1600" dirty="0"/>
              <a:t>Austria</a:t>
            </a:r>
          </a:p>
          <a:p>
            <a:endParaRPr lang="en-GB" sz="1600" dirty="0"/>
          </a:p>
          <a:p>
            <a:r>
              <a:rPr lang="en-GB" sz="1600" dirty="0"/>
              <a:t>Tel.: +43 1 29826660</a:t>
            </a:r>
          </a:p>
          <a:p>
            <a:r>
              <a:rPr lang="en-GB" sz="1600" dirty="0"/>
              <a:t>Fax: +43 1 2982666399</a:t>
            </a:r>
          </a:p>
          <a:p>
            <a:r>
              <a:rPr lang="en-GB" sz="1600" dirty="0"/>
              <a:t>Email: </a:t>
            </a:r>
            <a:r>
              <a:rPr lang="en-GB" sz="1600" dirty="0">
                <a:hlinkClick r:id="rId2"/>
              </a:rPr>
              <a:t>support@cubro.net</a:t>
            </a:r>
            <a:r>
              <a:rPr lang="en-GB" sz="1600" dirty="0"/>
              <a:t> </a:t>
            </a:r>
          </a:p>
          <a:p>
            <a:r>
              <a:rPr lang="en-GB" sz="1600" dirty="0">
                <a:hlinkClick r:id="rId3"/>
              </a:rPr>
              <a:t>www.cubro.net</a:t>
            </a:r>
            <a:r>
              <a:rPr lang="en-GB" sz="1600" dirty="0"/>
              <a:t> </a:t>
            </a:r>
          </a:p>
          <a:p>
            <a:endParaRPr lang="en-GB" sz="1200" dirty="0"/>
          </a:p>
          <a:p>
            <a:endParaRPr lang="en-GB" sz="1200" dirty="0"/>
          </a:p>
          <a:p>
            <a:endParaRPr lang="en-GB" sz="1200" dirty="0"/>
          </a:p>
          <a:p>
            <a:endParaRPr lang="en-GB" sz="1200" dirty="0"/>
          </a:p>
        </p:txBody>
      </p:sp>
      <p:pic>
        <p:nvPicPr>
          <p:cNvPr id="1026" name="Picture 2" descr="Cubro Headquater in Vien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2386" y="3284985"/>
            <a:ext cx="3377951" cy="253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886344"/>
      </p:ext>
    </p:extLst>
  </p:cSld>
  <p:clrMapOvr>
    <a:masterClrMapping/>
  </p:clrMapOvr>
</p:sld>
</file>

<file path=ppt/theme/theme1.xml><?xml version="1.0" encoding="utf-8"?>
<a:theme xmlns:a="http://schemas.openxmlformats.org/drawingml/2006/main" name="Cubro">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bro">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1-V3-2016" id="{8FFEC241-D662-48D4-81D6-A64FD2AF56A7}" vid="{CDE8D23A-2F9F-446B-8232-02C36473929F}"/>
    </a:ext>
  </a:extLst>
</a:theme>
</file>

<file path=ppt/theme/theme3.xml><?xml version="1.0" encoding="utf-8"?>
<a:theme xmlns:a="http://schemas.openxmlformats.org/drawingml/2006/main" name="2_Cub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bro" id="{FE7A725B-E362-47D2-A218-1F49875C8E2C}" vid="{D18F630D-C961-4805-AE11-97A70E7EAD4A}"/>
    </a:ext>
  </a:ext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Larissa">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1226</TotalTime>
  <Words>3638</Words>
  <Application>Microsoft Office PowerPoint</Application>
  <PresentationFormat>Widescreen</PresentationFormat>
  <Paragraphs>677</Paragraphs>
  <Slides>91</Slides>
  <Notes>4</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91</vt:i4>
      </vt:variant>
    </vt:vector>
  </HeadingPairs>
  <TitlesOfParts>
    <vt:vector size="106" baseType="lpstr">
      <vt:lpstr>ＭＳ Ｐゴシック</vt:lpstr>
      <vt:lpstr>华文楷体</vt:lpstr>
      <vt:lpstr>Arial</vt:lpstr>
      <vt:lpstr>Arial Black</vt:lpstr>
      <vt:lpstr>Calibri</vt:lpstr>
      <vt:lpstr>Impact</vt:lpstr>
      <vt:lpstr>Times New Roman</vt:lpstr>
      <vt:lpstr>Verdana</vt:lpstr>
      <vt:lpstr>Wingdings</vt:lpstr>
      <vt:lpstr>Zurich BT</vt:lpstr>
      <vt:lpstr>Zurich Cn BT</vt:lpstr>
      <vt:lpstr>Cubro</vt:lpstr>
      <vt:lpstr>1_Cubro</vt:lpstr>
      <vt:lpstr>2_Cubro</vt:lpstr>
      <vt:lpstr>Worksheet</vt:lpstr>
      <vt:lpstr>Packetmaster EX2 WEB GUI Training</vt:lpstr>
      <vt:lpstr>Content</vt:lpstr>
      <vt:lpstr>First Start</vt:lpstr>
      <vt:lpstr>Default Configuration – EX2</vt:lpstr>
      <vt:lpstr>EX2 Ports</vt:lpstr>
      <vt:lpstr>Connection to EX2</vt:lpstr>
      <vt:lpstr>Web GUI Start-Up Screen Rule Table</vt:lpstr>
      <vt:lpstr>General Settings</vt:lpstr>
      <vt:lpstr>Device – General Parameters</vt:lpstr>
      <vt:lpstr>Device User Management - Overview</vt:lpstr>
      <vt:lpstr>Device User Management – Add User</vt:lpstr>
      <vt:lpstr>Device User Management – Add User </vt:lpstr>
      <vt:lpstr>Device User Management – Delete/Change User</vt:lpstr>
      <vt:lpstr>Device - IP Configuration</vt:lpstr>
      <vt:lpstr>IP Setup – Rescue via Serial Interface</vt:lpstr>
      <vt:lpstr>Device – Other Settings</vt:lpstr>
      <vt:lpstr>Permanence</vt:lpstr>
      <vt:lpstr>Transparency</vt:lpstr>
      <vt:lpstr>LACP/Link-OAM/ESMC Transparency </vt:lpstr>
      <vt:lpstr>MPLS Transparency</vt:lpstr>
      <vt:lpstr>Device - Device Info</vt:lpstr>
      <vt:lpstr>Device - Device Info</vt:lpstr>
      <vt:lpstr>Device - Firmware Upgrades</vt:lpstr>
      <vt:lpstr>Port Settings</vt:lpstr>
      <vt:lpstr>Port Configuration</vt:lpstr>
      <vt:lpstr>EX2 Port Speed and Duplex</vt:lpstr>
      <vt:lpstr>EX2 Port Speed and Duplex</vt:lpstr>
      <vt:lpstr>EX2 Port Speed and Duplex</vt:lpstr>
      <vt:lpstr>Port Statistics</vt:lpstr>
      <vt:lpstr>Port Status</vt:lpstr>
      <vt:lpstr>Functionality (Filtering, …)</vt:lpstr>
      <vt:lpstr>Filter Rules - Outline</vt:lpstr>
      <vt:lpstr>Entering Rules 1 – General Parameters</vt:lpstr>
      <vt:lpstr>Rule - Priority</vt:lpstr>
      <vt:lpstr>Stacking of Rules / Overlapping Flows </vt:lpstr>
      <vt:lpstr>Stacking of Rules / Overlapping Flows</vt:lpstr>
      <vt:lpstr>Traffic inside Packetmaster </vt:lpstr>
      <vt:lpstr>Overlapping Filters</vt:lpstr>
      <vt:lpstr>Overlapping Filters</vt:lpstr>
      <vt:lpstr>Entering Rules 2 – Match Fields</vt:lpstr>
      <vt:lpstr>Match Fields – important</vt:lpstr>
      <vt:lpstr>Match Fields - Examples</vt:lpstr>
      <vt:lpstr>Entering Rules 3 - Actions</vt:lpstr>
      <vt:lpstr>PowerPoint Presentation</vt:lpstr>
      <vt:lpstr>VLAN push</vt:lpstr>
      <vt:lpstr>Rule Table 1</vt:lpstr>
      <vt:lpstr>Rule Table 2</vt:lpstr>
      <vt:lpstr>Packetmaster EX IPv6 Filtering</vt:lpstr>
      <vt:lpstr>IPv6 Filtering - Overview</vt:lpstr>
      <vt:lpstr>Change DB Mode to IPv6</vt:lpstr>
      <vt:lpstr>IPv6 Address Filtering</vt:lpstr>
      <vt:lpstr>Example: Source &amp; Destination Filter</vt:lpstr>
      <vt:lpstr>Rule Table View</vt:lpstr>
      <vt:lpstr>TCP/UDP Filtering on IPv6 traffic</vt:lpstr>
      <vt:lpstr>Example: UDP Source Port Filter</vt:lpstr>
      <vt:lpstr>Example: Address and Port Filter</vt:lpstr>
      <vt:lpstr>IPv6 Summary</vt:lpstr>
      <vt:lpstr>Packetmaster EX TCP Flag Filtering</vt:lpstr>
      <vt:lpstr>TCP Flag Filtering</vt:lpstr>
      <vt:lpstr>TCP Flag possibilities</vt:lpstr>
      <vt:lpstr>Symbolic Names</vt:lpstr>
      <vt:lpstr>Use of Extra Custom Match</vt:lpstr>
      <vt:lpstr>Rule Table View</vt:lpstr>
      <vt:lpstr>Group Settings (Load-Balancing)</vt:lpstr>
      <vt:lpstr>+Add Group and Group Table </vt:lpstr>
      <vt:lpstr>+Add Group</vt:lpstr>
      <vt:lpstr>Load-Balancing via Select Group</vt:lpstr>
      <vt:lpstr>Group Definition</vt:lpstr>
      <vt:lpstr>Group Definition</vt:lpstr>
      <vt:lpstr>Group Table </vt:lpstr>
      <vt:lpstr>Hash-Key</vt:lpstr>
      <vt:lpstr>Session-aware Load-balancing</vt:lpstr>
      <vt:lpstr>Hash-key example for IP Source Address </vt:lpstr>
      <vt:lpstr>Hash-key for two or more criteria</vt:lpstr>
      <vt:lpstr>Define Rule to forward traffic to Group</vt:lpstr>
      <vt:lpstr>Additional Group Actions </vt:lpstr>
      <vt:lpstr>Filtering and Load-balancing</vt:lpstr>
      <vt:lpstr>Other Group Types</vt:lpstr>
      <vt:lpstr>Save Setups</vt:lpstr>
      <vt:lpstr>Save-Points</vt:lpstr>
      <vt:lpstr>Applications (Apps)</vt:lpstr>
      <vt:lpstr>Apps - Applications</vt:lpstr>
      <vt:lpstr>Heartbeat App</vt:lpstr>
      <vt:lpstr>SNMP App</vt:lpstr>
      <vt:lpstr>ARP Responder App</vt:lpstr>
      <vt:lpstr>Reset SFP App</vt:lpstr>
      <vt:lpstr>Heartbeat Bypass App</vt:lpstr>
      <vt:lpstr>Heartbeat Bypass App</vt:lpstr>
      <vt:lpstr>Functions not available in the Web GUI</vt:lpstr>
      <vt:lpstr>Cubro Support Portal</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Packetmaster EX WEB GUI Training</dc:title>
  <dc:creator>Markus Mayrl</dc:creator>
  <cp:lastModifiedBy>Brian H</cp:lastModifiedBy>
  <cp:revision>525</cp:revision>
  <cp:lastPrinted>2015-01-15T07:52:24Z</cp:lastPrinted>
  <dcterms:created xsi:type="dcterms:W3CDTF">2017-01-19T14:30:17Z</dcterms:created>
  <dcterms:modified xsi:type="dcterms:W3CDTF">2018-06-05T14:07:59Z</dcterms:modified>
</cp:coreProperties>
</file>